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305" r:id="rId2"/>
    <p:sldId id="328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3" r:id="rId13"/>
    <p:sldId id="367" r:id="rId14"/>
    <p:sldId id="368" r:id="rId15"/>
    <p:sldId id="369" r:id="rId16"/>
    <p:sldId id="370" r:id="rId17"/>
    <p:sldId id="371" r:id="rId18"/>
    <p:sldId id="372" r:id="rId19"/>
    <p:sldId id="373" r:id="rId20"/>
    <p:sldId id="374" r:id="rId21"/>
    <p:sldId id="375" r:id="rId22"/>
    <p:sldId id="376" r:id="rId23"/>
    <p:sldId id="377" r:id="rId24"/>
    <p:sldId id="364" r:id="rId25"/>
    <p:sldId id="380" r:id="rId26"/>
    <p:sldId id="381" r:id="rId27"/>
    <p:sldId id="382" r:id="rId28"/>
    <p:sldId id="378" r:id="rId29"/>
    <p:sldId id="379" r:id="rId30"/>
    <p:sldId id="271" r:id="rId31"/>
  </p:sldIdLst>
  <p:sldSz cx="24384000" cy="13716000"/>
  <p:notesSz cx="6858000" cy="9144000"/>
  <p:defaultTextStyle>
    <a:lvl1pPr algn="ctr" defTabSz="825500">
      <a:defRPr sz="2800">
        <a:latin typeface="Gill Sans"/>
        <a:ea typeface="Gill Sans"/>
        <a:cs typeface="Gill Sans"/>
        <a:sym typeface="Gill Sans"/>
      </a:defRPr>
    </a:lvl1pPr>
    <a:lvl2pPr algn="ctr" defTabSz="825500">
      <a:defRPr sz="2800">
        <a:latin typeface="Gill Sans"/>
        <a:ea typeface="Gill Sans"/>
        <a:cs typeface="Gill Sans"/>
        <a:sym typeface="Gill Sans"/>
      </a:defRPr>
    </a:lvl2pPr>
    <a:lvl3pPr algn="ctr" defTabSz="825500">
      <a:defRPr sz="2800">
        <a:latin typeface="Gill Sans"/>
        <a:ea typeface="Gill Sans"/>
        <a:cs typeface="Gill Sans"/>
        <a:sym typeface="Gill Sans"/>
      </a:defRPr>
    </a:lvl3pPr>
    <a:lvl4pPr algn="ctr" defTabSz="825500">
      <a:defRPr sz="2800">
        <a:latin typeface="Gill Sans"/>
        <a:ea typeface="Gill Sans"/>
        <a:cs typeface="Gill Sans"/>
        <a:sym typeface="Gill Sans"/>
      </a:defRPr>
    </a:lvl4pPr>
    <a:lvl5pPr algn="ctr" defTabSz="825500">
      <a:defRPr sz="2800">
        <a:latin typeface="Gill Sans"/>
        <a:ea typeface="Gill Sans"/>
        <a:cs typeface="Gill Sans"/>
        <a:sym typeface="Gill Sans"/>
      </a:defRPr>
    </a:lvl5pPr>
    <a:lvl6pPr algn="ctr" defTabSz="825500">
      <a:defRPr sz="2800">
        <a:latin typeface="Gill Sans"/>
        <a:ea typeface="Gill Sans"/>
        <a:cs typeface="Gill Sans"/>
        <a:sym typeface="Gill Sans"/>
      </a:defRPr>
    </a:lvl6pPr>
    <a:lvl7pPr algn="ctr" defTabSz="825500">
      <a:defRPr sz="2800">
        <a:latin typeface="Gill Sans"/>
        <a:ea typeface="Gill Sans"/>
        <a:cs typeface="Gill Sans"/>
        <a:sym typeface="Gill Sans"/>
      </a:defRPr>
    </a:lvl7pPr>
    <a:lvl8pPr algn="ctr" defTabSz="825500">
      <a:defRPr sz="2800">
        <a:latin typeface="Gill Sans"/>
        <a:ea typeface="Gill Sans"/>
        <a:cs typeface="Gill Sans"/>
        <a:sym typeface="Gill Sans"/>
      </a:defRPr>
    </a:lvl8pPr>
    <a:lvl9pPr algn="ctr" defTabSz="825500">
      <a:defRPr sz="2800"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8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Col>
    <a:la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Col>
    <a:la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0"/>
    <p:restoredTop sz="94161"/>
  </p:normalViewPr>
  <p:slideViewPr>
    <p:cSldViewPr snapToObjects="1">
      <p:cViewPr>
        <p:scale>
          <a:sx n="44" d="100"/>
          <a:sy n="44" d="100"/>
        </p:scale>
        <p:origin x="824" y="208"/>
      </p:cViewPr>
      <p:guideLst>
        <p:guide orient="horz" pos="4320"/>
        <p:guide pos="76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tiff>
</file>

<file path=ppt/media/image24.tiff>
</file>

<file path=ppt/media/image25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" name="Shape 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bg>
      <p:bgPr>
        <a:solidFill>
          <a:srgbClr val="5258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595296" y="12834664"/>
            <a:ext cx="2754176" cy="88133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8224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&amp; Subtitle copy 1 拷贝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daocloud-logo-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081077" y="-487655"/>
            <a:ext cx="3374567" cy="366116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614487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58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iming>
    <p:tnLst>
      <p:par>
        <p:cTn id="1" dur="indefinite" restart="never" nodeType="tmRoot"/>
      </p:par>
    </p:tnLst>
  </p:timing>
  <p:txStyles>
    <p:titleStyle>
      <a:lvl1pPr algn="ctr" defTabSz="825500">
        <a:defRPr sz="11600">
          <a:latin typeface="Gill Sans"/>
          <a:ea typeface="Gill Sans"/>
          <a:cs typeface="Gill Sans"/>
          <a:sym typeface="Gill Sans"/>
        </a:defRPr>
      </a:lvl1pPr>
      <a:lvl2pPr algn="ctr" defTabSz="825500">
        <a:defRPr sz="11600">
          <a:latin typeface="Gill Sans"/>
          <a:ea typeface="Gill Sans"/>
          <a:cs typeface="Gill Sans"/>
          <a:sym typeface="Gill Sans"/>
        </a:defRPr>
      </a:lvl2pPr>
      <a:lvl3pPr algn="ctr" defTabSz="825500">
        <a:defRPr sz="11600">
          <a:latin typeface="Gill Sans"/>
          <a:ea typeface="Gill Sans"/>
          <a:cs typeface="Gill Sans"/>
          <a:sym typeface="Gill Sans"/>
        </a:defRPr>
      </a:lvl3pPr>
      <a:lvl4pPr algn="ctr" defTabSz="825500">
        <a:defRPr sz="11600">
          <a:latin typeface="Gill Sans"/>
          <a:ea typeface="Gill Sans"/>
          <a:cs typeface="Gill Sans"/>
          <a:sym typeface="Gill Sans"/>
        </a:defRPr>
      </a:lvl4pPr>
      <a:lvl5pPr algn="ctr" defTabSz="825500">
        <a:defRPr sz="11600">
          <a:latin typeface="Gill Sans"/>
          <a:ea typeface="Gill Sans"/>
          <a:cs typeface="Gill Sans"/>
          <a:sym typeface="Gill Sans"/>
        </a:defRPr>
      </a:lvl5pPr>
      <a:lvl6pPr algn="ctr" defTabSz="825500">
        <a:defRPr sz="11600">
          <a:latin typeface="Gill Sans"/>
          <a:ea typeface="Gill Sans"/>
          <a:cs typeface="Gill Sans"/>
          <a:sym typeface="Gill Sans"/>
        </a:defRPr>
      </a:lvl6pPr>
      <a:lvl7pPr algn="ctr" defTabSz="825500">
        <a:defRPr sz="11600">
          <a:latin typeface="Gill Sans"/>
          <a:ea typeface="Gill Sans"/>
          <a:cs typeface="Gill Sans"/>
          <a:sym typeface="Gill Sans"/>
        </a:defRPr>
      </a:lvl7pPr>
      <a:lvl8pPr algn="ctr" defTabSz="825500">
        <a:defRPr sz="11600">
          <a:latin typeface="Gill Sans"/>
          <a:ea typeface="Gill Sans"/>
          <a:cs typeface="Gill Sans"/>
          <a:sym typeface="Gill Sans"/>
        </a:defRPr>
      </a:lvl8pPr>
      <a:lvl9pPr algn="ctr" defTabSz="825500">
        <a:defRPr sz="11600">
          <a:latin typeface="Gill Sans"/>
          <a:ea typeface="Gill Sans"/>
          <a:cs typeface="Gill Sans"/>
          <a:sym typeface="Gill Sans"/>
        </a:defRPr>
      </a:lvl9pPr>
    </p:titleStyle>
    <p:bodyStyle>
      <a:lvl1pPr algn="ctr" defTabSz="825500">
        <a:defRPr sz="4800">
          <a:latin typeface="Gill Sans"/>
          <a:ea typeface="Gill Sans"/>
          <a:cs typeface="Gill Sans"/>
          <a:sym typeface="Gill Sans"/>
        </a:defRPr>
      </a:lvl1pPr>
      <a:lvl2pPr algn="ctr" defTabSz="825500">
        <a:defRPr sz="4800">
          <a:latin typeface="Gill Sans"/>
          <a:ea typeface="Gill Sans"/>
          <a:cs typeface="Gill Sans"/>
          <a:sym typeface="Gill Sans"/>
        </a:defRPr>
      </a:lvl2pPr>
      <a:lvl3pPr algn="ctr" defTabSz="825500">
        <a:defRPr sz="4800">
          <a:latin typeface="Gill Sans"/>
          <a:ea typeface="Gill Sans"/>
          <a:cs typeface="Gill Sans"/>
          <a:sym typeface="Gill Sans"/>
        </a:defRPr>
      </a:lvl3pPr>
      <a:lvl4pPr algn="ctr" defTabSz="825500">
        <a:defRPr sz="4800">
          <a:latin typeface="Gill Sans"/>
          <a:ea typeface="Gill Sans"/>
          <a:cs typeface="Gill Sans"/>
          <a:sym typeface="Gill Sans"/>
        </a:defRPr>
      </a:lvl4pPr>
      <a:lvl5pPr algn="ctr" defTabSz="825500">
        <a:defRPr sz="4800">
          <a:latin typeface="Gill Sans"/>
          <a:ea typeface="Gill Sans"/>
          <a:cs typeface="Gill Sans"/>
          <a:sym typeface="Gill Sans"/>
        </a:defRPr>
      </a:lvl5pPr>
      <a:lvl6pPr algn="ctr" defTabSz="825500">
        <a:defRPr sz="4800">
          <a:latin typeface="Gill Sans"/>
          <a:ea typeface="Gill Sans"/>
          <a:cs typeface="Gill Sans"/>
          <a:sym typeface="Gill Sans"/>
        </a:defRPr>
      </a:lvl6pPr>
      <a:lvl7pPr algn="ctr" defTabSz="825500">
        <a:defRPr sz="4800">
          <a:latin typeface="Gill Sans"/>
          <a:ea typeface="Gill Sans"/>
          <a:cs typeface="Gill Sans"/>
          <a:sym typeface="Gill Sans"/>
        </a:defRPr>
      </a:lvl7pPr>
      <a:lvl8pPr algn="ctr" defTabSz="825500">
        <a:defRPr sz="4800">
          <a:latin typeface="Gill Sans"/>
          <a:ea typeface="Gill Sans"/>
          <a:cs typeface="Gill Sans"/>
          <a:sym typeface="Gill Sans"/>
        </a:defRPr>
      </a:lvl8pPr>
      <a:lvl9pPr algn="ctr" defTabSz="825500">
        <a:defRPr sz="4800">
          <a:latin typeface="Gill Sans"/>
          <a:ea typeface="Gill Sans"/>
          <a:cs typeface="Gill Sans"/>
          <a:sym typeface="Gill Sans"/>
        </a:defRPr>
      </a:lvl9pPr>
    </p:bodyStyle>
    <p:otherStyle>
      <a:lvl1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1pPr>
      <a:lvl2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2pPr>
      <a:lvl3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3pPr>
      <a:lvl4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4pPr>
      <a:lvl5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5pPr>
      <a:lvl6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6pPr>
      <a:lvl7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7pPr>
      <a:lvl8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8pPr>
      <a:lvl9pPr algn="r" defTabSz="825500">
        <a:defRPr sz="1200">
          <a:solidFill>
            <a:schemeClr val="tx1"/>
          </a:solid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/>
          <p:nvPr/>
        </p:nvSpPr>
        <p:spPr>
          <a:xfrm>
            <a:off x="1448892" y="11538520"/>
            <a:ext cx="7558484" cy="16004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DaoCloud</a:t>
            </a:r>
            <a:r>
              <a:rPr lang="zh-CN" altLang="en-US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™</a:t>
            </a:r>
            <a:r>
              <a:rPr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 </a:t>
            </a:r>
            <a:r>
              <a:rPr lang="en-US" altLang="zh-CN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–</a:t>
            </a:r>
            <a:r>
              <a:rPr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 </a:t>
            </a:r>
            <a:r>
              <a:rPr lang="en-US" altLang="zh-CN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Your</a:t>
            </a:r>
            <a:r>
              <a:rPr lang="zh-CN" altLang="en-US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 </a:t>
            </a:r>
            <a:r>
              <a:rPr lang="en-US" altLang="zh-CN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Container,</a:t>
            </a:r>
            <a:r>
              <a:rPr lang="zh-CN" altLang="en-US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 </a:t>
            </a:r>
            <a:r>
              <a:rPr lang="en-US" altLang="zh-CN"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Delivered</a:t>
            </a:r>
            <a:endParaRPr lang="zh-CN" altLang="en-US" sz="2600" spc="208" dirty="0" smtClean="0">
              <a:solidFill>
                <a:srgbClr val="FFFFFF"/>
              </a:solidFill>
              <a:latin typeface="Helvetica" charset="0"/>
              <a:ea typeface="Helvetica" charset="0"/>
              <a:cs typeface="Helvetica" charset="0"/>
              <a:sym typeface="Apple Braille Outline 6 Dot"/>
            </a:endParaRPr>
          </a:p>
          <a:p>
            <a:pPr lvl="0" algn="l">
              <a:defRPr sz="1800"/>
            </a:pPr>
            <a:endParaRPr lang="zh-CN" altLang="en-US" sz="2600" spc="208" dirty="0" smtClean="0">
              <a:solidFill>
                <a:srgbClr val="FFFFFF"/>
              </a:solidFill>
              <a:latin typeface="Helvetica" charset="0"/>
              <a:ea typeface="Helvetica" charset="0"/>
              <a:cs typeface="Helvetica" charset="0"/>
              <a:sym typeface="Apple Braille Outline 6 Dot"/>
            </a:endParaRPr>
          </a:p>
          <a:p>
            <a:pPr lvl="0" algn="l">
              <a:defRPr sz="1800"/>
            </a:pPr>
            <a:r>
              <a:rPr sz="2600" spc="208" dirty="0" smtClean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2015</a:t>
            </a:r>
            <a:r>
              <a:rPr lang="en-US" altLang="zh-CN" sz="2600" spc="208" dirty="0">
                <a:solidFill>
                  <a:srgbClr val="FFFFFF"/>
                </a:solidFill>
                <a:latin typeface="Helvetica" charset="0"/>
                <a:ea typeface="Helvetica" charset="0"/>
                <a:cs typeface="Helvetica" charset="0"/>
                <a:sym typeface="Apple Braille Outline 6 Dot"/>
              </a:rPr>
              <a:t>©</a:t>
            </a:r>
            <a:endParaRPr sz="2600" spc="208" dirty="0">
              <a:solidFill>
                <a:srgbClr val="FFFFFF"/>
              </a:solidFill>
              <a:latin typeface="Helvetica" charset="0"/>
              <a:ea typeface="Helvetica" charset="0"/>
              <a:cs typeface="Helvetica" charset="0"/>
              <a:sym typeface="Apple Braille Outline 6 Dot"/>
            </a:endParaRPr>
          </a:p>
          <a:p>
            <a:pPr lvl="0" algn="l">
              <a:defRPr sz="1800"/>
            </a:pPr>
            <a:endParaRPr sz="2600" spc="208" dirty="0">
              <a:solidFill>
                <a:srgbClr val="FFFFFF"/>
              </a:solidFill>
              <a:latin typeface="Helvetica" charset="0"/>
              <a:ea typeface="Helvetica" charset="0"/>
              <a:cs typeface="Helvetica" charset="0"/>
              <a:sym typeface="Apple Braille Outline 6 Dot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8375576" y="5115760"/>
            <a:ext cx="14592474" cy="2297419"/>
            <a:chOff x="1581657" y="143710"/>
            <a:chExt cx="11052559" cy="2297418"/>
          </a:xfrm>
        </p:grpSpPr>
        <p:sp>
          <p:nvSpPr>
            <p:cNvPr id="11" name="Shape 11"/>
            <p:cNvSpPr/>
            <p:nvPr/>
          </p:nvSpPr>
          <p:spPr>
            <a:xfrm>
              <a:off x="2345216" y="553754"/>
              <a:ext cx="10289000" cy="1477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>
                <a:defRPr sz="1800"/>
              </a:pPr>
              <a:r>
                <a:rPr lang="zh-CN" altLang="en-US" sz="9600" dirty="0" smtClean="0">
                  <a:solidFill>
                    <a:srgbClr val="FFFFFF"/>
                  </a:solidFill>
                  <a:latin typeface="Helvetica" charset="0"/>
                  <a:ea typeface="Helvetica" charset="0"/>
                  <a:cs typeface="Helvetica" charset="0"/>
                  <a:sym typeface="Apple Braille Outline 6 Dot"/>
                </a:rPr>
                <a:t>打造精益研发流程</a:t>
              </a:r>
            </a:p>
          </p:txBody>
        </p:sp>
        <p:sp>
          <p:nvSpPr>
            <p:cNvPr id="12" name="Shape 12"/>
            <p:cNvSpPr/>
            <p:nvPr/>
          </p:nvSpPr>
          <p:spPr>
            <a:xfrm flipV="1">
              <a:off x="1581657" y="143710"/>
              <a:ext cx="4" cy="229741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l" defTabSz="457200">
                <a:defRPr sz="1200">
                  <a:latin typeface="+mn-lt"/>
                  <a:ea typeface="+mn-ea"/>
                  <a:cs typeface="+mn-cs"/>
                  <a:sym typeface="Helvetica"/>
                </a:defRPr>
              </a:pPr>
              <a:endParaRPr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0477" y="3898556"/>
            <a:ext cx="4731825" cy="473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56190"/>
      </p:ext>
    </p:extLst>
  </p:cSld>
  <p:clrMapOvr>
    <a:masterClrMapping/>
  </p:clrMapOvr>
  <p:transition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  <p:bldP spid="13" grpId="0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8952" y="1529408"/>
            <a:ext cx="18583944" cy="1046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63804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 txBox="1">
            <a:spLocks/>
          </p:cNvSpPr>
          <p:nvPr/>
        </p:nvSpPr>
        <p:spPr>
          <a:xfrm>
            <a:off x="2110880" y="1529408"/>
            <a:ext cx="11377264" cy="11377264"/>
          </a:xfrm>
          <a:prstGeom prst="rect">
            <a:avLst/>
          </a:prstGeom>
        </p:spPr>
        <p:txBody>
          <a:bodyPr/>
          <a:lstStyle>
            <a:lvl1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1pPr>
            <a:lvl2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2pPr>
            <a:lvl3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3pPr>
            <a:lvl4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4pPr>
            <a:lvl5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5pPr>
            <a:lvl6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6pPr>
            <a:lvl7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7pPr>
            <a:lvl8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8pPr>
            <a:lvl9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algn="l"/>
            <a:r>
              <a:rPr lang="zh-CN" altLang="en-US" sz="5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快速迭代</a:t>
            </a:r>
            <a:endParaRPr lang="en-US" altLang="zh-CN"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解耦服务的独立更新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algn="l"/>
            <a:r>
              <a:rPr lang="zh-CN" altLang="en-US" sz="5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独立扩展</a:t>
            </a:r>
            <a:endParaRPr lang="en-US" altLang="zh-CN"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三层架构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algn="l"/>
            <a:r>
              <a:rPr lang="zh-CN" altLang="en-US" sz="5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技术栈</a:t>
            </a:r>
            <a:endParaRPr lang="en-US" altLang="zh-CN"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最合适的技术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团队能力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algn="l"/>
            <a:r>
              <a:rPr lang="zh-CN" altLang="en-US" sz="5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组织结构</a:t>
            </a:r>
            <a:endParaRPr lang="en-US" altLang="zh-CN"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en-US" altLang="zh-CN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Conway</a:t>
            </a: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法则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团队和服务对应</a:t>
            </a:r>
          </a:p>
          <a:p>
            <a:pPr algn="l"/>
            <a:r>
              <a:rPr lang="zh-CN" altLang="en-US" sz="5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特殊的考虑因素</a:t>
            </a:r>
            <a:endParaRPr lang="en-US" altLang="zh-CN"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数据安全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审计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marL="685800" lvl="8" indent="-685800" algn="l">
              <a:buFont typeface="Arial" charset="0"/>
              <a:buChar char="•"/>
            </a:pPr>
            <a:r>
              <a:rPr lang="zh-CN" altLang="en-US" sz="4400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合规</a:t>
            </a:r>
            <a:endParaRPr lang="en-US" altLang="zh-CN" sz="4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 am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2120" y="5633864"/>
            <a:ext cx="9085201" cy="6285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63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hape 171"/>
          <p:cNvSpPr/>
          <p:nvPr/>
        </p:nvSpPr>
        <p:spPr>
          <a:xfrm>
            <a:off x="15011484" y="3105191"/>
            <a:ext cx="5606471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微服务驱动力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33643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1583731" y="7227665"/>
            <a:ext cx="6053388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60000"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单周 </a:t>
            </a:r>
            <a:r>
              <a:rPr lang="en-US" altLang="zh-CN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10+</a:t>
            </a:r>
            <a:r>
              <a:rPr lang="zh-CN" altLang="en-US" sz="7200" dirty="0"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迭代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pic>
        <p:nvPicPr>
          <p:cNvPr id="3" name="transport290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5060" y="4456580"/>
            <a:ext cx="1810726" cy="183497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331"/>
          <p:cNvSpPr/>
          <p:nvPr/>
        </p:nvSpPr>
        <p:spPr>
          <a:xfrm rot="5400000">
            <a:off x="10020946" y="3215014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5" name="Shape 171"/>
          <p:cNvSpPr/>
          <p:nvPr/>
        </p:nvSpPr>
        <p:spPr>
          <a:xfrm>
            <a:off x="11196750" y="3363543"/>
            <a:ext cx="2836482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化繁为简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331"/>
          <p:cNvSpPr/>
          <p:nvPr/>
        </p:nvSpPr>
        <p:spPr>
          <a:xfrm rot="5400000">
            <a:off x="10020946" y="5252715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171"/>
          <p:cNvSpPr/>
          <p:nvPr/>
        </p:nvSpPr>
        <p:spPr>
          <a:xfrm>
            <a:off x="11196750" y="5348460"/>
            <a:ext cx="6298968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用最合适的技术实现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8" name="Shape 331"/>
          <p:cNvSpPr/>
          <p:nvPr/>
        </p:nvSpPr>
        <p:spPr>
          <a:xfrm rot="5400000">
            <a:off x="10024695" y="7346312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9" name="Shape 171"/>
          <p:cNvSpPr/>
          <p:nvPr/>
        </p:nvSpPr>
        <p:spPr>
          <a:xfrm>
            <a:off x="11200503" y="7442057"/>
            <a:ext cx="6298968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接口契约，独立演进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14111158" y="3569291"/>
            <a:ext cx="2067041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60+ </a:t>
            </a:r>
            <a:r>
              <a:rPr lang="zh-CN" altLang="en-US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</a:t>
            </a:r>
            <a:endParaRPr sz="3200" i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171"/>
          <p:cNvSpPr/>
          <p:nvPr/>
        </p:nvSpPr>
        <p:spPr>
          <a:xfrm>
            <a:off x="17576205" y="5582370"/>
            <a:ext cx="2025363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3200" i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8</a:t>
            </a:r>
            <a:r>
              <a:rPr lang="en-US" altLang="zh-CN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编程语言</a:t>
            </a:r>
            <a:endParaRPr sz="3200" i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171"/>
          <p:cNvSpPr/>
          <p:nvPr/>
        </p:nvSpPr>
        <p:spPr>
          <a:xfrm>
            <a:off x="17515216" y="7675967"/>
            <a:ext cx="4170181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3200" i="1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单独部署、升级、扩展</a:t>
            </a:r>
            <a:endParaRPr sz="3200" i="1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3" name="Shape 331"/>
          <p:cNvSpPr/>
          <p:nvPr/>
        </p:nvSpPr>
        <p:spPr>
          <a:xfrm rot="5400000">
            <a:off x="10020942" y="9531510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4" name="Shape 171"/>
          <p:cNvSpPr/>
          <p:nvPr/>
        </p:nvSpPr>
        <p:spPr>
          <a:xfrm>
            <a:off x="11196750" y="9627255"/>
            <a:ext cx="3528979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主人翁精神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5" name="Shape 171"/>
          <p:cNvSpPr/>
          <p:nvPr/>
        </p:nvSpPr>
        <p:spPr>
          <a:xfrm>
            <a:off x="14712280" y="9882336"/>
            <a:ext cx="2477409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任务 </a:t>
            </a:r>
            <a:r>
              <a:rPr lang="en-US" altLang="zh-CN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VS. </a:t>
            </a:r>
            <a:r>
              <a:rPr lang="zh-CN" altLang="en-US" sz="3200" i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产品</a:t>
            </a:r>
            <a:endParaRPr sz="3200" i="1" baseline="300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2548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7860254" y="5615350"/>
            <a:ext cx="9257735" cy="13315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精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准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定位，精确制导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331"/>
          <p:cNvSpPr/>
          <p:nvPr/>
        </p:nvSpPr>
        <p:spPr>
          <a:xfrm rot="5400000">
            <a:off x="5737484" y="5527313"/>
            <a:ext cx="1211088" cy="1312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133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24218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4586021" y="6443989"/>
            <a:ext cx="4395828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精益生产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3014" y="3980036"/>
            <a:ext cx="5220573" cy="696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805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7098144" y="5480994"/>
            <a:ext cx="9317047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需求驱动，杜绝浪费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375"/>
          <p:cNvSpPr/>
          <p:nvPr/>
        </p:nvSpPr>
        <p:spPr>
          <a:xfrm>
            <a:off x="8532898" y="7617117"/>
            <a:ext cx="2034890" cy="6566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>
              <a:defRPr sz="1800"/>
            </a:pPr>
            <a:r>
              <a:rPr lang="en-US" altLang="zh-CN" sz="4267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MVP</a:t>
            </a:r>
            <a:endParaRPr sz="4267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7" name="Shape 375"/>
          <p:cNvSpPr/>
          <p:nvPr/>
        </p:nvSpPr>
        <p:spPr>
          <a:xfrm>
            <a:off x="13165858" y="7617117"/>
            <a:ext cx="2111569" cy="6566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>
              <a:defRPr sz="1800"/>
            </a:pPr>
            <a:r>
              <a:rPr lang="en-US" altLang="zh-CN" sz="4267" dirty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Pivot</a:t>
            </a:r>
            <a:endParaRPr sz="4267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9" name="Shape 615"/>
          <p:cNvSpPr/>
          <p:nvPr/>
        </p:nvSpPr>
        <p:spPr>
          <a:xfrm>
            <a:off x="8847922" y="8393690"/>
            <a:ext cx="1404841" cy="1553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3CFAD"/>
              </a:gs>
              <a:gs pos="100000">
                <a:srgbClr val="83C098"/>
              </a:gs>
            </a:gsLst>
            <a:lin ang="16200000"/>
          </a:gradFill>
          <a:ln w="38100">
            <a:solidFill>
              <a:srgbClr val="3A3B43"/>
            </a:solidFill>
            <a:miter lim="400000"/>
          </a:ln>
        </p:spPr>
        <p:txBody>
          <a:bodyPr lIns="0" tIns="0" rIns="0" bIns="0" anchor="ctr"/>
          <a:lstStyle/>
          <a:p>
            <a:pPr defTabSz="623166">
              <a:defRPr sz="2400" b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Helvetica"/>
              </a:defRPr>
            </a:pPr>
            <a:endParaRPr sz="256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615"/>
          <p:cNvSpPr/>
          <p:nvPr/>
        </p:nvSpPr>
        <p:spPr>
          <a:xfrm>
            <a:off x="13519222" y="8393690"/>
            <a:ext cx="1404841" cy="15538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3CFAD"/>
              </a:gs>
              <a:gs pos="100000">
                <a:srgbClr val="83C098"/>
              </a:gs>
            </a:gsLst>
            <a:lin ang="16200000"/>
          </a:gradFill>
          <a:ln w="38100">
            <a:solidFill>
              <a:srgbClr val="3A3B43"/>
            </a:solidFill>
            <a:miter lim="400000"/>
          </a:ln>
        </p:spPr>
        <p:txBody>
          <a:bodyPr lIns="0" tIns="0" rIns="0" bIns="0" anchor="ctr"/>
          <a:lstStyle/>
          <a:p>
            <a:pPr defTabSz="623166">
              <a:defRPr sz="2400" b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Helvetica"/>
              </a:defRPr>
            </a:pPr>
            <a:endParaRPr sz="256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22135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 24"/>
          <p:cNvGrpSpPr/>
          <p:nvPr/>
        </p:nvGrpSpPr>
        <p:grpSpPr>
          <a:xfrm>
            <a:off x="13657965" y="4181686"/>
            <a:ext cx="6088475" cy="6431883"/>
            <a:chOff x="12804342" y="1935956"/>
            <a:chExt cx="5707945" cy="6029890"/>
          </a:xfrm>
        </p:grpSpPr>
        <p:grpSp>
          <p:nvGrpSpPr>
            <p:cNvPr id="2" name="组 1"/>
            <p:cNvGrpSpPr/>
            <p:nvPr/>
          </p:nvGrpSpPr>
          <p:grpSpPr>
            <a:xfrm>
              <a:off x="12804342" y="1983262"/>
              <a:ext cx="5707945" cy="4659077"/>
              <a:chOff x="8922454" y="4019096"/>
              <a:chExt cx="5132245" cy="3981902"/>
            </a:xfrm>
          </p:grpSpPr>
          <p:sp>
            <p:nvSpPr>
              <p:cNvPr id="3" name="Shape 355"/>
              <p:cNvSpPr/>
              <p:nvPr/>
            </p:nvSpPr>
            <p:spPr>
              <a:xfrm>
                <a:off x="10460190" y="6725649"/>
                <a:ext cx="2071342" cy="12753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531"/>
                    </a:moveTo>
                    <a:lnTo>
                      <a:pt x="0" y="21600"/>
                    </a:lnTo>
                    <a:cubicBezTo>
                      <a:pt x="0" y="21600"/>
                      <a:pt x="7367" y="21587"/>
                      <a:pt x="12463" y="19657"/>
                    </a:cubicBezTo>
                    <a:cubicBezTo>
                      <a:pt x="19734" y="16905"/>
                      <a:pt x="21600" y="13232"/>
                      <a:pt x="21600" y="13232"/>
                    </a:cubicBezTo>
                    <a:lnTo>
                      <a:pt x="21600" y="0"/>
                    </a:lnTo>
                    <a:lnTo>
                      <a:pt x="0" y="1531"/>
                    </a:lnTo>
                    <a:close/>
                  </a:path>
                </a:pathLst>
              </a:custGeom>
              <a:ln w="38100">
                <a:solidFill>
                  <a:srgbClr val="63667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987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4" name="Shape 356"/>
              <p:cNvSpPr/>
              <p:nvPr/>
            </p:nvSpPr>
            <p:spPr>
              <a:xfrm>
                <a:off x="8926955" y="4305336"/>
                <a:ext cx="5127744" cy="24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69"/>
                    </a:moveTo>
                    <a:lnTo>
                      <a:pt x="6440" y="21600"/>
                    </a:lnTo>
                    <a:lnTo>
                      <a:pt x="15163" y="21600"/>
                    </a:lnTo>
                    <a:lnTo>
                      <a:pt x="21600" y="0"/>
                    </a:lnTo>
                    <a:lnTo>
                      <a:pt x="0" y="169"/>
                    </a:lnTo>
                    <a:close/>
                  </a:path>
                </a:pathLst>
              </a:custGeom>
              <a:ln w="38100">
                <a:solidFill>
                  <a:srgbClr val="63667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987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5" name="Shape 357"/>
              <p:cNvSpPr/>
              <p:nvPr/>
            </p:nvSpPr>
            <p:spPr>
              <a:xfrm>
                <a:off x="8922454" y="4019096"/>
                <a:ext cx="5127901" cy="5343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7" y="2882"/>
                    </a:moveTo>
                    <a:cubicBezTo>
                      <a:pt x="20639" y="6724"/>
                      <a:pt x="20639" y="12954"/>
                      <a:pt x="16797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7" y="2882"/>
                    </a:cubicBezTo>
                  </a:path>
                </a:pathLst>
              </a:custGeom>
              <a:solidFill>
                <a:srgbClr val="46484E"/>
              </a:solidFill>
              <a:ln w="38100">
                <a:solidFill>
                  <a:srgbClr val="63667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987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6" name="Shape 358"/>
              <p:cNvSpPr/>
              <p:nvPr/>
            </p:nvSpPr>
            <p:spPr>
              <a:xfrm>
                <a:off x="10459243" y="6470477"/>
                <a:ext cx="2088466" cy="5343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3E3F49"/>
              </a:solidFill>
              <a:ln w="38100">
                <a:solidFill>
                  <a:srgbClr val="636670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987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7" name="Shape 375"/>
            <p:cNvSpPr/>
            <p:nvPr/>
          </p:nvSpPr>
          <p:spPr>
            <a:xfrm rot="678095">
              <a:off x="14147924" y="4352323"/>
              <a:ext cx="2635575" cy="615614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>
                <a:defRPr sz="1800"/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rPr>
                <a:t>产品计划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endParaRPr>
            </a:p>
          </p:txBody>
        </p:sp>
        <p:sp>
          <p:nvSpPr>
            <p:cNvPr id="8" name="Shape 375"/>
            <p:cNvSpPr/>
            <p:nvPr/>
          </p:nvSpPr>
          <p:spPr>
            <a:xfrm>
              <a:off x="14985797" y="3464649"/>
              <a:ext cx="2423837" cy="615614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>
                <a:defRPr sz="1800"/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rPr>
                <a:t>客服反馈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endParaRPr>
            </a:p>
          </p:txBody>
        </p:sp>
        <p:sp>
          <p:nvSpPr>
            <p:cNvPr id="9" name="Shape 375"/>
            <p:cNvSpPr/>
            <p:nvPr/>
          </p:nvSpPr>
          <p:spPr>
            <a:xfrm rot="20712384">
              <a:off x="13864227" y="2594842"/>
              <a:ext cx="2423837" cy="615614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>
                <a:defRPr sz="1800"/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rPr>
                <a:t>运营指标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endParaRPr>
            </a:p>
          </p:txBody>
        </p:sp>
        <p:sp>
          <p:nvSpPr>
            <p:cNvPr id="10" name="Shape 375"/>
            <p:cNvSpPr/>
            <p:nvPr/>
          </p:nvSpPr>
          <p:spPr>
            <a:xfrm rot="1117440">
              <a:off x="15684804" y="1935956"/>
              <a:ext cx="2423837" cy="615614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>
                <a:defRPr sz="1800"/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rPr>
                <a:t>市场活动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endParaRPr>
            </a:p>
          </p:txBody>
        </p:sp>
        <p:grpSp>
          <p:nvGrpSpPr>
            <p:cNvPr id="11" name="Group 536"/>
            <p:cNvGrpSpPr/>
            <p:nvPr/>
          </p:nvGrpSpPr>
          <p:grpSpPr>
            <a:xfrm>
              <a:off x="15496597" y="5739926"/>
              <a:ext cx="446721" cy="438984"/>
              <a:chOff x="192121" y="-17"/>
              <a:chExt cx="1226495" cy="1226432"/>
            </a:xfrm>
          </p:grpSpPr>
          <p:sp>
            <p:nvSpPr>
              <p:cNvPr id="12" name="Shape 534"/>
              <p:cNvSpPr/>
              <p:nvPr/>
            </p:nvSpPr>
            <p:spPr>
              <a:xfrm>
                <a:off x="192121" y="-17"/>
                <a:ext cx="1226495" cy="12264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3D3D46"/>
              </a:solidFill>
              <a:ln w="25400" cap="flat">
                <a:solidFill>
                  <a:srgbClr val="676977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13" name="Shape 535"/>
              <p:cNvSpPr/>
              <p:nvPr/>
            </p:nvSpPr>
            <p:spPr>
              <a:xfrm>
                <a:off x="339814" y="148667"/>
                <a:ext cx="930162" cy="9301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8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adFill flip="none" rotWithShape="1">
                <a:gsLst>
                  <a:gs pos="0">
                    <a:srgbClr val="43CFAD"/>
                  </a:gs>
                  <a:gs pos="100000">
                    <a:srgbClr val="5BA0EE"/>
                  </a:gs>
                </a:gsLst>
                <a:lin ang="16200000" scaled="0"/>
              </a:gra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14" name="Shape 523"/>
            <p:cNvSpPr/>
            <p:nvPr/>
          </p:nvSpPr>
          <p:spPr>
            <a:xfrm rot="5400000">
              <a:off x="15488288" y="6363153"/>
              <a:ext cx="494095" cy="17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502" extrusionOk="0">
                  <a:moveTo>
                    <a:pt x="0" y="5103"/>
                  </a:moveTo>
                  <a:cubicBezTo>
                    <a:pt x="0" y="5103"/>
                    <a:pt x="4733" y="-2098"/>
                    <a:pt x="10782" y="609"/>
                  </a:cubicBezTo>
                  <a:cubicBezTo>
                    <a:pt x="16831" y="3316"/>
                    <a:pt x="21600" y="19502"/>
                    <a:pt x="21600" y="19502"/>
                  </a:cubicBezTo>
                </a:path>
              </a:pathLst>
            </a:custGeom>
            <a:ln w="38100">
              <a:solidFill>
                <a:srgbClr val="79798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>
                  <a:latin typeface="Gill Sans"/>
                  <a:ea typeface="Gill Sans"/>
                  <a:cs typeface="Gill Sans"/>
                  <a:sym typeface="Gill Sans"/>
                </a:defRPr>
              </a:pPr>
              <a:endParaRPr sz="2987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grpSp>
          <p:nvGrpSpPr>
            <p:cNvPr id="15" name="Group 536"/>
            <p:cNvGrpSpPr/>
            <p:nvPr/>
          </p:nvGrpSpPr>
          <p:grpSpPr>
            <a:xfrm>
              <a:off x="15496885" y="6633009"/>
              <a:ext cx="446721" cy="438984"/>
              <a:chOff x="51215" y="-26083"/>
              <a:chExt cx="1226494" cy="1226432"/>
            </a:xfrm>
          </p:grpSpPr>
          <p:sp>
            <p:nvSpPr>
              <p:cNvPr id="16" name="Shape 534"/>
              <p:cNvSpPr/>
              <p:nvPr/>
            </p:nvSpPr>
            <p:spPr>
              <a:xfrm>
                <a:off x="51215" y="-26083"/>
                <a:ext cx="1226494" cy="12264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3D3D46"/>
              </a:solidFill>
              <a:ln w="25400" cap="flat">
                <a:solidFill>
                  <a:srgbClr val="676977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17" name="Shape 535"/>
              <p:cNvSpPr/>
              <p:nvPr/>
            </p:nvSpPr>
            <p:spPr>
              <a:xfrm>
                <a:off x="198118" y="117158"/>
                <a:ext cx="930162" cy="9301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8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adFill flip="none" rotWithShape="1">
                <a:gsLst>
                  <a:gs pos="0">
                    <a:srgbClr val="43CFAD"/>
                  </a:gs>
                  <a:gs pos="100000">
                    <a:srgbClr val="5BA0EE"/>
                  </a:gs>
                </a:gsLst>
                <a:lin ang="16200000" scaled="0"/>
              </a:gra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18" name="Shape 523"/>
            <p:cNvSpPr/>
            <p:nvPr/>
          </p:nvSpPr>
          <p:spPr>
            <a:xfrm rot="5400000">
              <a:off x="15539897" y="7265566"/>
              <a:ext cx="494095" cy="170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502" extrusionOk="0">
                  <a:moveTo>
                    <a:pt x="0" y="5103"/>
                  </a:moveTo>
                  <a:cubicBezTo>
                    <a:pt x="0" y="5103"/>
                    <a:pt x="4733" y="-2098"/>
                    <a:pt x="10782" y="609"/>
                  </a:cubicBezTo>
                  <a:cubicBezTo>
                    <a:pt x="16831" y="3316"/>
                    <a:pt x="21600" y="19502"/>
                    <a:pt x="21600" y="19502"/>
                  </a:cubicBezTo>
                </a:path>
              </a:pathLst>
            </a:custGeom>
            <a:ln w="38100">
              <a:solidFill>
                <a:srgbClr val="79798D"/>
              </a:solidFill>
              <a:custDash>
                <a:ds d="200000" sp="200000"/>
              </a:custDash>
              <a:miter lim="400000"/>
            </a:ln>
          </p:spPr>
          <p:txBody>
            <a:bodyPr lIns="0" tIns="0" rIns="0" bIns="0" anchor="ctr"/>
            <a:lstStyle/>
            <a:p>
              <a:pPr lvl="0">
                <a:defRPr>
                  <a:latin typeface="Gill Sans"/>
                  <a:ea typeface="Gill Sans"/>
                  <a:cs typeface="Gill Sans"/>
                  <a:sym typeface="Gill Sans"/>
                </a:defRPr>
              </a:pPr>
              <a:endParaRPr sz="2987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grpSp>
          <p:nvGrpSpPr>
            <p:cNvPr id="19" name="Group 536"/>
            <p:cNvGrpSpPr/>
            <p:nvPr/>
          </p:nvGrpSpPr>
          <p:grpSpPr>
            <a:xfrm>
              <a:off x="15500467" y="7526862"/>
              <a:ext cx="446720" cy="438984"/>
              <a:chOff x="-173307" y="13016"/>
              <a:chExt cx="1226493" cy="1226432"/>
            </a:xfrm>
          </p:grpSpPr>
          <p:sp>
            <p:nvSpPr>
              <p:cNvPr id="20" name="Shape 534"/>
              <p:cNvSpPr/>
              <p:nvPr/>
            </p:nvSpPr>
            <p:spPr>
              <a:xfrm>
                <a:off x="-173307" y="13016"/>
                <a:ext cx="1226493" cy="12264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3D3D46"/>
              </a:solidFill>
              <a:ln w="25400" cap="flat">
                <a:solidFill>
                  <a:srgbClr val="676977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21" name="Shape 535"/>
              <p:cNvSpPr/>
              <p:nvPr/>
            </p:nvSpPr>
            <p:spPr>
              <a:xfrm>
                <a:off x="-36238" y="148667"/>
                <a:ext cx="930162" cy="9301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8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adFill flip="none" rotWithShape="1">
                <a:gsLst>
                  <a:gs pos="0">
                    <a:srgbClr val="43CFAD"/>
                  </a:gs>
                  <a:gs pos="100000">
                    <a:srgbClr val="5BA0EE"/>
                  </a:gs>
                </a:gsLst>
                <a:lin ang="16200000" scaled="0"/>
              </a:gra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22" name="Shape 375"/>
            <p:cNvSpPr/>
            <p:nvPr/>
          </p:nvSpPr>
          <p:spPr>
            <a:xfrm>
              <a:off x="15795790" y="6681703"/>
              <a:ext cx="2423837" cy="492382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lvl="0">
                <a:defRPr sz="1800"/>
              </a:pPr>
              <a:r>
                <a:rPr lang="zh-CN" altLang="en-US" sz="341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rPr>
                <a:t>研发计划</a:t>
              </a:r>
              <a:endParaRPr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endParaRPr>
            </a:p>
          </p:txBody>
        </p:sp>
      </p:grpSp>
      <p:sp>
        <p:nvSpPr>
          <p:cNvPr id="23" name="Shape 331"/>
          <p:cNvSpPr/>
          <p:nvPr/>
        </p:nvSpPr>
        <p:spPr>
          <a:xfrm rot="5400000">
            <a:off x="2238351" y="7560604"/>
            <a:ext cx="651764" cy="652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70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4" name="Shape 171"/>
          <p:cNvSpPr/>
          <p:nvPr/>
        </p:nvSpPr>
        <p:spPr>
          <a:xfrm>
            <a:off x="3336546" y="7723513"/>
            <a:ext cx="2257422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需求驱动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6" name="Shape 331"/>
          <p:cNvSpPr/>
          <p:nvPr/>
        </p:nvSpPr>
        <p:spPr>
          <a:xfrm rot="5400000">
            <a:off x="2238350" y="9041928"/>
            <a:ext cx="651765" cy="652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70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7" name="Shape 171"/>
          <p:cNvSpPr/>
          <p:nvPr/>
        </p:nvSpPr>
        <p:spPr>
          <a:xfrm>
            <a:off x="3336546" y="9204838"/>
            <a:ext cx="2257422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小步试错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1" name="Shape 331"/>
          <p:cNvSpPr/>
          <p:nvPr/>
        </p:nvSpPr>
        <p:spPr>
          <a:xfrm rot="5400000">
            <a:off x="8060864" y="7560603"/>
            <a:ext cx="651766" cy="652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70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2" name="Shape 171"/>
          <p:cNvSpPr/>
          <p:nvPr/>
        </p:nvSpPr>
        <p:spPr>
          <a:xfrm>
            <a:off x="9159060" y="7723513"/>
            <a:ext cx="2257422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产品思维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3" name="Shape 331"/>
          <p:cNvSpPr/>
          <p:nvPr/>
        </p:nvSpPr>
        <p:spPr>
          <a:xfrm rot="5400000">
            <a:off x="8060864" y="9041927"/>
            <a:ext cx="651766" cy="652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70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4" name="Shape 171"/>
          <p:cNvSpPr/>
          <p:nvPr/>
        </p:nvSpPr>
        <p:spPr>
          <a:xfrm>
            <a:off x="9159060" y="9204838"/>
            <a:ext cx="2257422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数据指导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5" name="Shape 171"/>
          <p:cNvSpPr/>
          <p:nvPr/>
        </p:nvSpPr>
        <p:spPr>
          <a:xfrm>
            <a:off x="2365257" y="5017298"/>
            <a:ext cx="9317047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渗透研发流程的精益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48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7860261" y="5615350"/>
            <a:ext cx="9257735" cy="13315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持续进步，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稳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步前进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331"/>
          <p:cNvSpPr/>
          <p:nvPr/>
        </p:nvSpPr>
        <p:spPr>
          <a:xfrm rot="5400000">
            <a:off x="5737484" y="5527313"/>
            <a:ext cx="1211088" cy="1312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algn="l" defTabSz="487695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13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51093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4179464" y="6048969"/>
            <a:ext cx="4007901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持续交付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195"/>
          <p:cNvSpPr/>
          <p:nvPr/>
        </p:nvSpPr>
        <p:spPr>
          <a:xfrm>
            <a:off x="12588169" y="4031822"/>
            <a:ext cx="5254308" cy="60671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gradFill>
            <a:gsLst>
              <a:gs pos="0">
                <a:srgbClr val="4BC2EB">
                  <a:alpha val="75000"/>
                </a:srgbClr>
              </a:gs>
              <a:gs pos="35650">
                <a:srgbClr val="47C9CC">
                  <a:alpha val="75500"/>
                </a:srgbClr>
              </a:gs>
              <a:gs pos="75725">
                <a:srgbClr val="43CFAD">
                  <a:alpha val="76000"/>
                </a:srgbClr>
              </a:gs>
              <a:gs pos="94464">
                <a:srgbClr val="AC93EE">
                  <a:alpha val="77000"/>
                </a:srgbClr>
              </a:gs>
            </a:gsLst>
            <a:path path="circle">
              <a:fillToRect l="37721" t="-19636" r="62278" b="119636"/>
            </a:path>
          </a:gra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5" name="Shape 196"/>
          <p:cNvSpPr/>
          <p:nvPr/>
        </p:nvSpPr>
        <p:spPr>
          <a:xfrm>
            <a:off x="12629275" y="5555748"/>
            <a:ext cx="5197314" cy="3023647"/>
          </a:xfrm>
          <a:prstGeom prst="line">
            <a:avLst/>
          </a:prstGeom>
          <a:ln w="127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 algn="l" defTabSz="487695">
              <a:defRPr sz="700">
                <a:latin typeface="+mj-lt"/>
                <a:ea typeface="+mj-ea"/>
                <a:cs typeface="+mj-cs"/>
                <a:sym typeface="Helvetica"/>
              </a:defRPr>
            </a:pPr>
            <a:endParaRPr sz="74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197"/>
          <p:cNvSpPr/>
          <p:nvPr/>
        </p:nvSpPr>
        <p:spPr>
          <a:xfrm flipH="1">
            <a:off x="12629539" y="5559585"/>
            <a:ext cx="5197312" cy="3023647"/>
          </a:xfrm>
          <a:prstGeom prst="line">
            <a:avLst/>
          </a:prstGeom>
          <a:ln w="127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 algn="l" defTabSz="487695">
              <a:defRPr sz="700">
                <a:latin typeface="+mj-lt"/>
                <a:ea typeface="+mj-ea"/>
                <a:cs typeface="+mj-cs"/>
                <a:sym typeface="Helvetica"/>
              </a:defRPr>
            </a:pPr>
            <a:endParaRPr sz="74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198"/>
          <p:cNvSpPr/>
          <p:nvPr/>
        </p:nvSpPr>
        <p:spPr>
          <a:xfrm>
            <a:off x="15216609" y="4069684"/>
            <a:ext cx="2497" cy="6052901"/>
          </a:xfrm>
          <a:prstGeom prst="line">
            <a:avLst/>
          </a:prstGeom>
          <a:ln w="12700">
            <a:solidFill>
              <a:srgbClr val="FFFFFF"/>
            </a:solidFill>
            <a:custDash>
              <a:ds d="200000" sp="200000"/>
            </a:custDash>
            <a:miter lim="400000"/>
          </a:ln>
        </p:spPr>
        <p:txBody>
          <a:bodyPr lIns="0" tIns="0" rIns="0" bIns="0"/>
          <a:lstStyle/>
          <a:p>
            <a:pPr algn="l" defTabSz="487695">
              <a:defRPr sz="700">
                <a:latin typeface="+mj-lt"/>
                <a:ea typeface="+mj-ea"/>
                <a:cs typeface="+mj-cs"/>
                <a:sym typeface="Helvetica"/>
              </a:defRPr>
            </a:pPr>
            <a:endParaRPr sz="747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202"/>
          <p:cNvSpPr/>
          <p:nvPr/>
        </p:nvSpPr>
        <p:spPr>
          <a:xfrm>
            <a:off x="11561360" y="5208839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 algn="r"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反馈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203"/>
          <p:cNvSpPr/>
          <p:nvPr/>
        </p:nvSpPr>
        <p:spPr>
          <a:xfrm>
            <a:off x="11562269" y="8321436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 algn="r"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验证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3" name="Shape 204"/>
          <p:cNvSpPr/>
          <p:nvPr/>
        </p:nvSpPr>
        <p:spPr>
          <a:xfrm>
            <a:off x="14752923" y="10042364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发布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4" name="Shape 205"/>
          <p:cNvSpPr/>
          <p:nvPr/>
        </p:nvSpPr>
        <p:spPr>
          <a:xfrm>
            <a:off x="14747221" y="3483520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开发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5" name="Shape 206"/>
          <p:cNvSpPr/>
          <p:nvPr/>
        </p:nvSpPr>
        <p:spPr>
          <a:xfrm>
            <a:off x="17933082" y="5213229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 algn="l"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测试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8" name="Shape 206"/>
          <p:cNvSpPr/>
          <p:nvPr/>
        </p:nvSpPr>
        <p:spPr>
          <a:xfrm>
            <a:off x="17948451" y="8264722"/>
            <a:ext cx="946166" cy="596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 algn="l">
              <a:defRPr sz="2600">
                <a:solidFill>
                  <a:srgbClr val="FFFFFF"/>
                </a:solidFill>
                <a:latin typeface="Source Han Sans SC ExtraLight"/>
                <a:ea typeface="Source Han Sans SC ExtraLight"/>
                <a:cs typeface="Source Han Sans SC ExtraLight"/>
                <a:sym typeface="Source Han Sans SC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3413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部署</a:t>
            </a:r>
            <a:endParaRPr sz="2773" b="1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9" name="Shape 335"/>
          <p:cNvSpPr/>
          <p:nvPr/>
        </p:nvSpPr>
        <p:spPr>
          <a:xfrm>
            <a:off x="15366521" y="6152097"/>
            <a:ext cx="720829" cy="560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0741" y="21285"/>
                  <a:pt x="20741" y="21285"/>
                  <a:pt x="20741" y="21285"/>
                </a:cubicBezTo>
                <a:cubicBezTo>
                  <a:pt x="13132" y="18762"/>
                  <a:pt x="13132" y="18762"/>
                  <a:pt x="13132" y="18762"/>
                </a:cubicBezTo>
                <a:cubicBezTo>
                  <a:pt x="15955" y="15136"/>
                  <a:pt x="15955" y="15136"/>
                  <a:pt x="15955" y="15136"/>
                </a:cubicBezTo>
                <a:cubicBezTo>
                  <a:pt x="11168" y="9618"/>
                  <a:pt x="5768" y="4888"/>
                  <a:pt x="0" y="1104"/>
                </a:cubicBezTo>
                <a:cubicBezTo>
                  <a:pt x="368" y="0"/>
                  <a:pt x="368" y="0"/>
                  <a:pt x="368" y="0"/>
                </a:cubicBezTo>
                <a:cubicBezTo>
                  <a:pt x="6259" y="3784"/>
                  <a:pt x="11782" y="8672"/>
                  <a:pt x="16568" y="14347"/>
                </a:cubicBezTo>
                <a:cubicBezTo>
                  <a:pt x="19391" y="10721"/>
                  <a:pt x="19391" y="10721"/>
                  <a:pt x="19391" y="10721"/>
                </a:cubicBezTo>
                <a:cubicBezTo>
                  <a:pt x="21355" y="20339"/>
                  <a:pt x="21355" y="20339"/>
                  <a:pt x="21355" y="20339"/>
                </a:cubicBezTo>
                <a:lnTo>
                  <a:pt x="21600" y="2160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R="43350" algn="l" defTabSz="975390">
              <a:defRPr sz="1100" b="1">
                <a:uFill>
                  <a:solidFill/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17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0" name="Shape 336"/>
          <p:cNvSpPr/>
          <p:nvPr/>
        </p:nvSpPr>
        <p:spPr>
          <a:xfrm>
            <a:off x="14765517" y="7806703"/>
            <a:ext cx="905387" cy="290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952"/>
                </a:moveTo>
                <a:cubicBezTo>
                  <a:pt x="18570" y="12473"/>
                  <a:pt x="15443" y="13082"/>
                  <a:pt x="12217" y="13082"/>
                </a:cubicBezTo>
                <a:cubicBezTo>
                  <a:pt x="10067" y="13082"/>
                  <a:pt x="8014" y="12777"/>
                  <a:pt x="5864" y="12169"/>
                </a:cubicBezTo>
                <a:cubicBezTo>
                  <a:pt x="5376" y="21600"/>
                  <a:pt x="5376" y="21600"/>
                  <a:pt x="5376" y="21600"/>
                </a:cubicBezTo>
                <a:cubicBezTo>
                  <a:pt x="684" y="9735"/>
                  <a:pt x="684" y="9735"/>
                  <a:pt x="684" y="9735"/>
                </a:cubicBezTo>
                <a:cubicBezTo>
                  <a:pt x="0" y="7910"/>
                  <a:pt x="0" y="7910"/>
                  <a:pt x="0" y="7910"/>
                </a:cubicBezTo>
                <a:cubicBezTo>
                  <a:pt x="586" y="6997"/>
                  <a:pt x="586" y="6997"/>
                  <a:pt x="586" y="6997"/>
                </a:cubicBezTo>
                <a:cubicBezTo>
                  <a:pt x="684" y="6997"/>
                  <a:pt x="684" y="6997"/>
                  <a:pt x="684" y="6997"/>
                </a:cubicBezTo>
                <a:cubicBezTo>
                  <a:pt x="6548" y="0"/>
                  <a:pt x="6548" y="0"/>
                  <a:pt x="6548" y="0"/>
                </a:cubicBezTo>
                <a:cubicBezTo>
                  <a:pt x="6060" y="9735"/>
                  <a:pt x="6060" y="9735"/>
                  <a:pt x="6060" y="9735"/>
                </a:cubicBezTo>
                <a:cubicBezTo>
                  <a:pt x="8112" y="10344"/>
                  <a:pt x="10165" y="10648"/>
                  <a:pt x="12217" y="10648"/>
                </a:cubicBezTo>
                <a:cubicBezTo>
                  <a:pt x="15345" y="10648"/>
                  <a:pt x="18472" y="10039"/>
                  <a:pt x="21502" y="8518"/>
                </a:cubicBezTo>
                <a:lnTo>
                  <a:pt x="21600" y="10952"/>
                </a:lnTo>
                <a:close/>
              </a:path>
            </a:pathLst>
          </a:custGeom>
          <a:solidFill>
            <a:schemeClr val="bg1"/>
          </a:solidFill>
          <a:ln w="3175">
            <a:solidFill>
              <a:srgbClr val="000000">
                <a:alpha val="0"/>
              </a:srgbClr>
            </a:solidFill>
            <a:round/>
          </a:ln>
        </p:spPr>
        <p:txBody>
          <a:bodyPr lIns="0" tIns="0" rIns="0" bIns="0" anchor="ctr"/>
          <a:lstStyle/>
          <a:p>
            <a:pPr marR="43350" algn="l" defTabSz="975390">
              <a:defRPr sz="1100" b="1">
                <a:uFill>
                  <a:solidFill/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17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1" name="Shape 337"/>
          <p:cNvSpPr/>
          <p:nvPr/>
        </p:nvSpPr>
        <p:spPr>
          <a:xfrm>
            <a:off x="15925312" y="6918173"/>
            <a:ext cx="330817" cy="856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3" y="16122"/>
                </a:moveTo>
                <a:cubicBezTo>
                  <a:pt x="17067" y="17569"/>
                  <a:pt x="17067" y="17569"/>
                  <a:pt x="17067" y="17569"/>
                </a:cubicBezTo>
                <a:cubicBezTo>
                  <a:pt x="2933" y="21083"/>
                  <a:pt x="2933" y="21083"/>
                  <a:pt x="2933" y="21083"/>
                </a:cubicBezTo>
                <a:cubicBezTo>
                  <a:pt x="800" y="21600"/>
                  <a:pt x="800" y="21600"/>
                  <a:pt x="800" y="21600"/>
                </a:cubicBezTo>
                <a:cubicBezTo>
                  <a:pt x="800" y="20877"/>
                  <a:pt x="800" y="20877"/>
                  <a:pt x="800" y="20877"/>
                </a:cubicBezTo>
                <a:cubicBezTo>
                  <a:pt x="0" y="14159"/>
                  <a:pt x="0" y="14159"/>
                  <a:pt x="0" y="14159"/>
                </a:cubicBezTo>
                <a:cubicBezTo>
                  <a:pt x="7467" y="15709"/>
                  <a:pt x="7467" y="15709"/>
                  <a:pt x="7467" y="15709"/>
                </a:cubicBezTo>
                <a:cubicBezTo>
                  <a:pt x="13333" y="10748"/>
                  <a:pt x="17333" y="5478"/>
                  <a:pt x="19467" y="0"/>
                </a:cubicBezTo>
                <a:cubicBezTo>
                  <a:pt x="21600" y="103"/>
                  <a:pt x="21600" y="103"/>
                  <a:pt x="21600" y="103"/>
                </a:cubicBezTo>
                <a:cubicBezTo>
                  <a:pt x="19467" y="5684"/>
                  <a:pt x="15200" y="11058"/>
                  <a:pt x="9333" y="1612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R="43350" algn="l" defTabSz="975390">
              <a:defRPr sz="1100" b="1">
                <a:uFill>
                  <a:solidFill/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17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2" name="Shape 338"/>
          <p:cNvSpPr/>
          <p:nvPr/>
        </p:nvSpPr>
        <p:spPr>
          <a:xfrm rot="322064">
            <a:off x="14315312" y="6096888"/>
            <a:ext cx="752169" cy="5414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55"/>
                </a:moveTo>
                <a:cubicBezTo>
                  <a:pt x="21130" y="1800"/>
                  <a:pt x="21130" y="1800"/>
                  <a:pt x="21130" y="1800"/>
                </a:cubicBezTo>
                <a:cubicBezTo>
                  <a:pt x="17022" y="10473"/>
                  <a:pt x="17022" y="10473"/>
                  <a:pt x="17022" y="10473"/>
                </a:cubicBezTo>
                <a:cubicBezTo>
                  <a:pt x="15378" y="5891"/>
                  <a:pt x="15378" y="5891"/>
                  <a:pt x="15378" y="5891"/>
                </a:cubicBezTo>
                <a:cubicBezTo>
                  <a:pt x="9978" y="10309"/>
                  <a:pt x="5048" y="15545"/>
                  <a:pt x="704" y="21600"/>
                </a:cubicBezTo>
                <a:cubicBezTo>
                  <a:pt x="0" y="20618"/>
                  <a:pt x="0" y="20618"/>
                  <a:pt x="0" y="20618"/>
                </a:cubicBezTo>
                <a:cubicBezTo>
                  <a:pt x="4461" y="14564"/>
                  <a:pt x="9509" y="9164"/>
                  <a:pt x="14909" y="4745"/>
                </a:cubicBezTo>
                <a:cubicBezTo>
                  <a:pt x="13265" y="0"/>
                  <a:pt x="13265" y="0"/>
                  <a:pt x="13265" y="0"/>
                </a:cubicBezTo>
                <a:cubicBezTo>
                  <a:pt x="20661" y="655"/>
                  <a:pt x="20661" y="655"/>
                  <a:pt x="20661" y="655"/>
                </a:cubicBezTo>
                <a:lnTo>
                  <a:pt x="21600" y="655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R="43350" algn="l" defTabSz="975390">
              <a:defRPr sz="1100" b="1">
                <a:uFill>
                  <a:solidFill/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17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3" name="Shape 339"/>
          <p:cNvSpPr/>
          <p:nvPr/>
        </p:nvSpPr>
        <p:spPr>
          <a:xfrm>
            <a:off x="14129088" y="6918173"/>
            <a:ext cx="381309" cy="872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194"/>
                </a:moveTo>
                <a:cubicBezTo>
                  <a:pt x="19974" y="21600"/>
                  <a:pt x="19974" y="21600"/>
                  <a:pt x="19974" y="21600"/>
                </a:cubicBezTo>
                <a:cubicBezTo>
                  <a:pt x="14168" y="16732"/>
                  <a:pt x="9987" y="11662"/>
                  <a:pt x="7432" y="6287"/>
                </a:cubicBezTo>
                <a:cubicBezTo>
                  <a:pt x="0" y="6794"/>
                  <a:pt x="0" y="6794"/>
                  <a:pt x="0" y="6794"/>
                </a:cubicBezTo>
                <a:cubicBezTo>
                  <a:pt x="5342" y="710"/>
                  <a:pt x="5342" y="710"/>
                  <a:pt x="5342" y="710"/>
                </a:cubicBezTo>
                <a:cubicBezTo>
                  <a:pt x="6039" y="0"/>
                  <a:pt x="6039" y="0"/>
                  <a:pt x="6039" y="0"/>
                </a:cubicBezTo>
                <a:cubicBezTo>
                  <a:pt x="7200" y="608"/>
                  <a:pt x="7200" y="608"/>
                  <a:pt x="7200" y="608"/>
                </a:cubicBezTo>
                <a:cubicBezTo>
                  <a:pt x="16490" y="5577"/>
                  <a:pt x="16490" y="5577"/>
                  <a:pt x="16490" y="5577"/>
                </a:cubicBezTo>
                <a:cubicBezTo>
                  <a:pt x="9290" y="6085"/>
                  <a:pt x="9290" y="6085"/>
                  <a:pt x="9290" y="6085"/>
                </a:cubicBezTo>
                <a:cubicBezTo>
                  <a:pt x="11845" y="11459"/>
                  <a:pt x="16026" y="16530"/>
                  <a:pt x="21600" y="21194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R="43350" algn="l" defTabSz="975390">
              <a:defRPr sz="1100" b="1">
                <a:uFill>
                  <a:solidFill/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1173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88364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 41"/>
          <p:cNvGrpSpPr/>
          <p:nvPr/>
        </p:nvGrpSpPr>
        <p:grpSpPr>
          <a:xfrm>
            <a:off x="3118992" y="4985792"/>
            <a:ext cx="4271644" cy="5689601"/>
            <a:chOff x="4182008" y="4910076"/>
            <a:chExt cx="4271644" cy="5689601"/>
          </a:xfrm>
        </p:grpSpPr>
        <p:grpSp>
          <p:nvGrpSpPr>
            <p:cNvPr id="3" name="Group 276"/>
            <p:cNvGrpSpPr/>
            <p:nvPr/>
          </p:nvGrpSpPr>
          <p:grpSpPr>
            <a:xfrm>
              <a:off x="4182008" y="4910076"/>
              <a:ext cx="4271644" cy="5689601"/>
              <a:chOff x="0" y="0"/>
              <a:chExt cx="3419646" cy="5334000"/>
            </a:xfrm>
          </p:grpSpPr>
          <p:sp>
            <p:nvSpPr>
              <p:cNvPr id="4" name="Shape 273"/>
              <p:cNvSpPr/>
              <p:nvPr/>
            </p:nvSpPr>
            <p:spPr>
              <a:xfrm>
                <a:off x="0" y="0"/>
                <a:ext cx="3419647" cy="5334001"/>
              </a:xfrm>
              <a:prstGeom prst="roundRect">
                <a:avLst>
                  <a:gd name="adj" fmla="val 5571"/>
                </a:avLst>
              </a:prstGeom>
              <a:solidFill>
                <a:srgbClr val="555663">
                  <a:alpha val="60000"/>
                </a:srgbClr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5" name="Shape 274"/>
              <p:cNvSpPr/>
              <p:nvPr/>
            </p:nvSpPr>
            <p:spPr>
              <a:xfrm>
                <a:off x="7" y="3000"/>
                <a:ext cx="3416066" cy="543280"/>
              </a:xfrm>
              <a:prstGeom prst="roundRect">
                <a:avLst>
                  <a:gd name="adj" fmla="val 33329"/>
                </a:avLst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6" name="Shape 275"/>
              <p:cNvSpPr/>
              <p:nvPr/>
            </p:nvSpPr>
            <p:spPr>
              <a:xfrm>
                <a:off x="7" y="345721"/>
                <a:ext cx="3416066" cy="806688"/>
              </a:xfrm>
              <a:prstGeom prst="rect">
                <a:avLst/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2" name="Shape 171"/>
            <p:cNvSpPr/>
            <p:nvPr/>
          </p:nvSpPr>
          <p:spPr>
            <a:xfrm>
              <a:off x="4725542" y="5337288"/>
              <a:ext cx="2804046" cy="59626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应用自包含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7" name="Shape 171"/>
            <p:cNvSpPr/>
            <p:nvPr/>
          </p:nvSpPr>
          <p:spPr>
            <a:xfrm>
              <a:off x="4230647" y="6698233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技术差异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15" name="Shape 171"/>
            <p:cNvSpPr/>
            <p:nvPr/>
          </p:nvSpPr>
          <p:spPr>
            <a:xfrm>
              <a:off x="4230647" y="7754877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所需经验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21" name="Shape 171"/>
            <p:cNvSpPr/>
            <p:nvPr/>
          </p:nvSpPr>
          <p:spPr>
            <a:xfrm>
              <a:off x="4230647" y="8841667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综合难度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36" name="五角星 35"/>
            <p:cNvSpPr/>
            <p:nvPr/>
          </p:nvSpPr>
          <p:spPr>
            <a:xfrm>
              <a:off x="6053303" y="6504691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4" name="五角星 73"/>
            <p:cNvSpPr/>
            <p:nvPr/>
          </p:nvSpPr>
          <p:spPr>
            <a:xfrm>
              <a:off x="6801617" y="6483912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5" name="五角星 74"/>
            <p:cNvSpPr/>
            <p:nvPr/>
          </p:nvSpPr>
          <p:spPr>
            <a:xfrm>
              <a:off x="7630399" y="6485428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6" name="五角星 75"/>
            <p:cNvSpPr/>
            <p:nvPr/>
          </p:nvSpPr>
          <p:spPr>
            <a:xfrm>
              <a:off x="6053303" y="7491901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7" name="五角星 76"/>
            <p:cNvSpPr/>
            <p:nvPr/>
          </p:nvSpPr>
          <p:spPr>
            <a:xfrm>
              <a:off x="6801617" y="7501374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8" name="五角星 77"/>
            <p:cNvSpPr/>
            <p:nvPr/>
          </p:nvSpPr>
          <p:spPr>
            <a:xfrm>
              <a:off x="6053303" y="8576419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" name="五角星 78"/>
            <p:cNvSpPr/>
            <p:nvPr/>
          </p:nvSpPr>
          <p:spPr>
            <a:xfrm>
              <a:off x="6801617" y="8555640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0" name="五角星 79"/>
            <p:cNvSpPr/>
            <p:nvPr/>
          </p:nvSpPr>
          <p:spPr>
            <a:xfrm>
              <a:off x="7630399" y="8557156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48" name="组 47"/>
          <p:cNvGrpSpPr/>
          <p:nvPr/>
        </p:nvGrpSpPr>
        <p:grpSpPr>
          <a:xfrm>
            <a:off x="10282494" y="5027351"/>
            <a:ext cx="4271644" cy="5689601"/>
            <a:chOff x="11345510" y="4951635"/>
            <a:chExt cx="4271644" cy="5689601"/>
          </a:xfrm>
        </p:grpSpPr>
        <p:grpSp>
          <p:nvGrpSpPr>
            <p:cNvPr id="27" name="Group 276"/>
            <p:cNvGrpSpPr/>
            <p:nvPr/>
          </p:nvGrpSpPr>
          <p:grpSpPr>
            <a:xfrm>
              <a:off x="11345510" y="4951635"/>
              <a:ext cx="4271644" cy="5689601"/>
              <a:chOff x="0" y="0"/>
              <a:chExt cx="3419646" cy="5334000"/>
            </a:xfrm>
          </p:grpSpPr>
          <p:sp>
            <p:nvSpPr>
              <p:cNvPr id="28" name="Shape 273"/>
              <p:cNvSpPr/>
              <p:nvPr/>
            </p:nvSpPr>
            <p:spPr>
              <a:xfrm>
                <a:off x="0" y="0"/>
                <a:ext cx="3419647" cy="5334001"/>
              </a:xfrm>
              <a:prstGeom prst="roundRect">
                <a:avLst>
                  <a:gd name="adj" fmla="val 5571"/>
                </a:avLst>
              </a:prstGeom>
              <a:solidFill>
                <a:srgbClr val="555663">
                  <a:alpha val="60000"/>
                </a:srgbClr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29" name="Shape 274"/>
              <p:cNvSpPr/>
              <p:nvPr/>
            </p:nvSpPr>
            <p:spPr>
              <a:xfrm>
                <a:off x="7" y="3000"/>
                <a:ext cx="3416066" cy="543280"/>
              </a:xfrm>
              <a:prstGeom prst="roundRect">
                <a:avLst>
                  <a:gd name="adj" fmla="val 33329"/>
                </a:avLst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30" name="Shape 275"/>
              <p:cNvSpPr/>
              <p:nvPr/>
            </p:nvSpPr>
            <p:spPr>
              <a:xfrm>
                <a:off x="7" y="345721"/>
                <a:ext cx="3416066" cy="806688"/>
              </a:xfrm>
              <a:prstGeom prst="rect">
                <a:avLst/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31" name="Shape 171"/>
            <p:cNvSpPr/>
            <p:nvPr/>
          </p:nvSpPr>
          <p:spPr>
            <a:xfrm>
              <a:off x="11802166" y="5337288"/>
              <a:ext cx="3350670" cy="59626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克服环境差异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32" name="Shape 171"/>
            <p:cNvSpPr/>
            <p:nvPr/>
          </p:nvSpPr>
          <p:spPr>
            <a:xfrm>
              <a:off x="11564769" y="6698234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技术差异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38" name="Shape 171"/>
            <p:cNvSpPr/>
            <p:nvPr/>
          </p:nvSpPr>
          <p:spPr>
            <a:xfrm>
              <a:off x="11564769" y="7754878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所需经验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43" name="Shape 171"/>
            <p:cNvSpPr/>
            <p:nvPr/>
          </p:nvSpPr>
          <p:spPr>
            <a:xfrm>
              <a:off x="11564769" y="8841668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综合难度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81" name="五角星 80"/>
            <p:cNvSpPr/>
            <p:nvPr/>
          </p:nvSpPr>
          <p:spPr>
            <a:xfrm>
              <a:off x="13311212" y="6503175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2" name="五角星 81"/>
            <p:cNvSpPr/>
            <p:nvPr/>
          </p:nvSpPr>
          <p:spPr>
            <a:xfrm>
              <a:off x="14059526" y="6482396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3" name="五角星 82"/>
            <p:cNvSpPr/>
            <p:nvPr/>
          </p:nvSpPr>
          <p:spPr>
            <a:xfrm>
              <a:off x="14807932" y="7464226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4" name="五角星 83"/>
            <p:cNvSpPr/>
            <p:nvPr/>
          </p:nvSpPr>
          <p:spPr>
            <a:xfrm>
              <a:off x="13311212" y="7490385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5" name="五角星 84"/>
            <p:cNvSpPr/>
            <p:nvPr/>
          </p:nvSpPr>
          <p:spPr>
            <a:xfrm>
              <a:off x="14059526" y="7499858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6" name="五角星 85"/>
            <p:cNvSpPr/>
            <p:nvPr/>
          </p:nvSpPr>
          <p:spPr>
            <a:xfrm>
              <a:off x="13311212" y="8574903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7" name="五角星 86"/>
            <p:cNvSpPr/>
            <p:nvPr/>
          </p:nvSpPr>
          <p:spPr>
            <a:xfrm>
              <a:off x="14059526" y="8554124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88" name="五角星 87"/>
            <p:cNvSpPr/>
            <p:nvPr/>
          </p:nvSpPr>
          <p:spPr>
            <a:xfrm>
              <a:off x="14888308" y="8555640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59" name="组 58"/>
          <p:cNvGrpSpPr/>
          <p:nvPr/>
        </p:nvGrpSpPr>
        <p:grpSpPr>
          <a:xfrm>
            <a:off x="17152436" y="5027351"/>
            <a:ext cx="4271644" cy="5689601"/>
            <a:chOff x="18215452" y="4951635"/>
            <a:chExt cx="4271644" cy="5689601"/>
          </a:xfrm>
        </p:grpSpPr>
        <p:grpSp>
          <p:nvGrpSpPr>
            <p:cNvPr id="49" name="Group 276"/>
            <p:cNvGrpSpPr/>
            <p:nvPr/>
          </p:nvGrpSpPr>
          <p:grpSpPr>
            <a:xfrm>
              <a:off x="18215452" y="4951635"/>
              <a:ext cx="4271644" cy="5689601"/>
              <a:chOff x="0" y="0"/>
              <a:chExt cx="3419646" cy="5334000"/>
            </a:xfrm>
          </p:grpSpPr>
          <p:sp>
            <p:nvSpPr>
              <p:cNvPr id="50" name="Shape 273"/>
              <p:cNvSpPr/>
              <p:nvPr/>
            </p:nvSpPr>
            <p:spPr>
              <a:xfrm>
                <a:off x="0" y="0"/>
                <a:ext cx="3419647" cy="5334001"/>
              </a:xfrm>
              <a:prstGeom prst="roundRect">
                <a:avLst>
                  <a:gd name="adj" fmla="val 5571"/>
                </a:avLst>
              </a:prstGeom>
              <a:solidFill>
                <a:srgbClr val="555663">
                  <a:alpha val="60000"/>
                </a:srgbClr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51" name="Shape 274"/>
              <p:cNvSpPr/>
              <p:nvPr/>
            </p:nvSpPr>
            <p:spPr>
              <a:xfrm>
                <a:off x="7" y="3000"/>
                <a:ext cx="3416066" cy="543280"/>
              </a:xfrm>
              <a:prstGeom prst="roundRect">
                <a:avLst>
                  <a:gd name="adj" fmla="val 33329"/>
                </a:avLst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  <p:sp>
            <p:nvSpPr>
              <p:cNvPr id="52" name="Shape 275"/>
              <p:cNvSpPr/>
              <p:nvPr/>
            </p:nvSpPr>
            <p:spPr>
              <a:xfrm>
                <a:off x="7" y="345721"/>
                <a:ext cx="3416066" cy="806688"/>
              </a:xfrm>
              <a:prstGeom prst="rect">
                <a:avLst/>
              </a:prstGeom>
              <a:solidFill>
                <a:srgbClr val="767982"/>
              </a:solidFill>
              <a:ln w="127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sp>
          <p:nvSpPr>
            <p:cNvPr id="53" name="Shape 171"/>
            <p:cNvSpPr/>
            <p:nvPr/>
          </p:nvSpPr>
          <p:spPr>
            <a:xfrm>
              <a:off x="19492846" y="5337288"/>
              <a:ext cx="1710798" cy="59626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426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自动化</a:t>
              </a:r>
              <a:endParaRPr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54" name="Shape 171"/>
            <p:cNvSpPr/>
            <p:nvPr/>
          </p:nvSpPr>
          <p:spPr>
            <a:xfrm>
              <a:off x="18434711" y="6698234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技术差异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60" name="Shape 171"/>
            <p:cNvSpPr/>
            <p:nvPr/>
          </p:nvSpPr>
          <p:spPr>
            <a:xfrm>
              <a:off x="18434711" y="7754878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所需经验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65" name="Shape 171"/>
            <p:cNvSpPr/>
            <p:nvPr/>
          </p:nvSpPr>
          <p:spPr>
            <a:xfrm>
              <a:off x="18434711" y="8841668"/>
              <a:ext cx="1603397" cy="43865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120" tIns="35120" rIns="35120" bIns="35120" anchor="ctr">
              <a:spAutoFit/>
            </a:bodyPr>
            <a:lstStyle>
              <a:lvl1pPr>
                <a:lnSpc>
                  <a:spcPct val="80000"/>
                </a:lnSpc>
                <a:defRPr sz="2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 algn="l">
                <a:defRPr sz="1800">
                  <a:solidFill>
                    <a:srgbClr val="000000"/>
                  </a:solidFill>
                </a:defRPr>
              </a:pPr>
              <a:r>
                <a:rPr lang="zh-CN" altLang="en-US" sz="2987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综合难度</a:t>
              </a:r>
              <a:endParaRPr sz="298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97" name="五角星 96"/>
            <p:cNvSpPr/>
            <p:nvPr/>
          </p:nvSpPr>
          <p:spPr>
            <a:xfrm>
              <a:off x="20234490" y="6522438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8" name="五角星 97"/>
            <p:cNvSpPr/>
            <p:nvPr/>
          </p:nvSpPr>
          <p:spPr>
            <a:xfrm>
              <a:off x="20982804" y="6501659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9" name="五角星 98"/>
            <p:cNvSpPr/>
            <p:nvPr/>
          </p:nvSpPr>
          <p:spPr>
            <a:xfrm>
              <a:off x="21731210" y="7483489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0" name="五角星 99"/>
            <p:cNvSpPr/>
            <p:nvPr/>
          </p:nvSpPr>
          <p:spPr>
            <a:xfrm>
              <a:off x="20234490" y="7509648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1" name="五角星 100"/>
            <p:cNvSpPr/>
            <p:nvPr/>
          </p:nvSpPr>
          <p:spPr>
            <a:xfrm>
              <a:off x="20982804" y="7519121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2" name="五角星 101"/>
            <p:cNvSpPr/>
            <p:nvPr/>
          </p:nvSpPr>
          <p:spPr>
            <a:xfrm>
              <a:off x="20234490" y="8594166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3" name="五角星 102"/>
            <p:cNvSpPr/>
            <p:nvPr/>
          </p:nvSpPr>
          <p:spPr>
            <a:xfrm>
              <a:off x="20982804" y="8573387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4" name="五角星 103"/>
            <p:cNvSpPr/>
            <p:nvPr/>
          </p:nvSpPr>
          <p:spPr>
            <a:xfrm>
              <a:off x="21811586" y="8574903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05" name="五角星 104"/>
            <p:cNvSpPr/>
            <p:nvPr/>
          </p:nvSpPr>
          <p:spPr>
            <a:xfrm>
              <a:off x="21731210" y="6483912"/>
              <a:ext cx="529055" cy="720080"/>
            </a:xfrm>
            <a:prstGeom prst="star5">
              <a:avLst/>
            </a:prstGeom>
            <a:solidFill>
              <a:srgbClr val="FFFFFF"/>
            </a:solidFill>
            <a:ln w="25400" cap="flat">
              <a:noFill/>
              <a:prstDash val="solid"/>
              <a:bevel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73" name="Shape 171"/>
          <p:cNvSpPr/>
          <p:nvPr/>
        </p:nvSpPr>
        <p:spPr>
          <a:xfrm>
            <a:off x="7806976" y="6743286"/>
            <a:ext cx="8929120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持续交付的三大需求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41704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71"/>
          <p:cNvSpPr/>
          <p:nvPr/>
        </p:nvSpPr>
        <p:spPr>
          <a:xfrm>
            <a:off x="4703168" y="8730208"/>
            <a:ext cx="1873716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快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8" name="Shape 171"/>
          <p:cNvSpPr/>
          <p:nvPr/>
        </p:nvSpPr>
        <p:spPr>
          <a:xfrm>
            <a:off x="11107964" y="8739623"/>
            <a:ext cx="1873716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准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9" name="Shape 171"/>
          <p:cNvSpPr/>
          <p:nvPr/>
        </p:nvSpPr>
        <p:spPr>
          <a:xfrm>
            <a:off x="17512759" y="8730208"/>
            <a:ext cx="1873716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稳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7142384" y="2105824"/>
            <a:ext cx="8575234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精益研发的核心能力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325"/>
          <p:cNvSpPr/>
          <p:nvPr/>
        </p:nvSpPr>
        <p:spPr>
          <a:xfrm>
            <a:off x="5063208" y="6713984"/>
            <a:ext cx="1096351" cy="1244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9328"/>
                </a:moveTo>
                <a:cubicBezTo>
                  <a:pt x="21600" y="15091"/>
                  <a:pt x="10825" y="21600"/>
                  <a:pt x="10825" y="21600"/>
                </a:cubicBezTo>
                <a:cubicBezTo>
                  <a:pt x="10825" y="21600"/>
                  <a:pt x="0" y="15547"/>
                  <a:pt x="0" y="9328"/>
                </a:cubicBezTo>
                <a:cubicBezTo>
                  <a:pt x="0" y="4395"/>
                  <a:pt x="4861" y="0"/>
                  <a:pt x="10825" y="0"/>
                </a:cubicBezTo>
                <a:cubicBezTo>
                  <a:pt x="16789" y="0"/>
                  <a:pt x="21600" y="4395"/>
                  <a:pt x="21600" y="9328"/>
                </a:cubicBezTo>
                <a:close/>
              </a:path>
            </a:pathLst>
          </a:custGeom>
          <a:solidFill>
            <a:srgbClr val="43CFA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325"/>
          <p:cNvSpPr/>
          <p:nvPr/>
        </p:nvSpPr>
        <p:spPr>
          <a:xfrm>
            <a:off x="11462229" y="6713984"/>
            <a:ext cx="1096351" cy="1244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9328"/>
                </a:moveTo>
                <a:cubicBezTo>
                  <a:pt x="21600" y="15091"/>
                  <a:pt x="10825" y="21600"/>
                  <a:pt x="10825" y="21600"/>
                </a:cubicBezTo>
                <a:cubicBezTo>
                  <a:pt x="10825" y="21600"/>
                  <a:pt x="0" y="15547"/>
                  <a:pt x="0" y="9328"/>
                </a:cubicBezTo>
                <a:cubicBezTo>
                  <a:pt x="0" y="4395"/>
                  <a:pt x="4861" y="0"/>
                  <a:pt x="10825" y="0"/>
                </a:cubicBezTo>
                <a:cubicBezTo>
                  <a:pt x="16789" y="0"/>
                  <a:pt x="21600" y="4395"/>
                  <a:pt x="21600" y="9328"/>
                </a:cubicBezTo>
                <a:close/>
              </a:path>
            </a:pathLst>
          </a:custGeom>
          <a:solidFill>
            <a:srgbClr val="43CFA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3" name="Shape 325"/>
          <p:cNvSpPr/>
          <p:nvPr/>
        </p:nvSpPr>
        <p:spPr>
          <a:xfrm>
            <a:off x="17861250" y="6713984"/>
            <a:ext cx="1096351" cy="1244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9328"/>
                </a:moveTo>
                <a:cubicBezTo>
                  <a:pt x="21600" y="15091"/>
                  <a:pt x="10825" y="21600"/>
                  <a:pt x="10825" y="21600"/>
                </a:cubicBezTo>
                <a:cubicBezTo>
                  <a:pt x="10825" y="21600"/>
                  <a:pt x="0" y="15547"/>
                  <a:pt x="0" y="9328"/>
                </a:cubicBezTo>
                <a:cubicBezTo>
                  <a:pt x="0" y="4395"/>
                  <a:pt x="4861" y="0"/>
                  <a:pt x="10825" y="0"/>
                </a:cubicBezTo>
                <a:cubicBezTo>
                  <a:pt x="16789" y="0"/>
                  <a:pt x="21600" y="4395"/>
                  <a:pt x="21600" y="9328"/>
                </a:cubicBezTo>
                <a:close/>
              </a:path>
            </a:pathLst>
          </a:custGeom>
          <a:solidFill>
            <a:srgbClr val="43CFAD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defTabSz="584200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047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629"/>
          <p:cNvSpPr/>
          <p:nvPr/>
        </p:nvSpPr>
        <p:spPr>
          <a:xfrm>
            <a:off x="1013419" y="4917935"/>
            <a:ext cx="3670148" cy="2219868"/>
          </a:xfrm>
          <a:prstGeom prst="roundRect">
            <a:avLst>
              <a:gd name="adj" fmla="val 8043"/>
            </a:avLst>
          </a:prstGeom>
          <a:noFill/>
          <a:ln w="12700" cap="flat">
            <a:solidFill>
              <a:schemeClr val="bg1">
                <a:alpha val="67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5" name="Shape 171"/>
          <p:cNvSpPr/>
          <p:nvPr/>
        </p:nvSpPr>
        <p:spPr>
          <a:xfrm>
            <a:off x="1409227" y="5641447"/>
            <a:ext cx="2917859" cy="8588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640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60+</a:t>
            </a:r>
            <a:r>
              <a:rPr lang="zh-CN" altLang="en-US" sz="640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171"/>
          <p:cNvSpPr/>
          <p:nvPr/>
        </p:nvSpPr>
        <p:spPr>
          <a:xfrm>
            <a:off x="10898302" y="5641447"/>
            <a:ext cx="2393678" cy="8588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640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8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编程语言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9" name="Shape 171"/>
          <p:cNvSpPr/>
          <p:nvPr/>
        </p:nvSpPr>
        <p:spPr>
          <a:xfrm>
            <a:off x="6104310" y="5641447"/>
            <a:ext cx="2844121" cy="8588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640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13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编程框架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171"/>
          <p:cNvSpPr/>
          <p:nvPr/>
        </p:nvSpPr>
        <p:spPr>
          <a:xfrm>
            <a:off x="20132609" y="5613661"/>
            <a:ext cx="2393678" cy="8588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640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4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操作系统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629"/>
          <p:cNvSpPr/>
          <p:nvPr/>
        </p:nvSpPr>
        <p:spPr>
          <a:xfrm>
            <a:off x="10247724" y="4917935"/>
            <a:ext cx="3670148" cy="2219868"/>
          </a:xfrm>
          <a:prstGeom prst="roundRect">
            <a:avLst>
              <a:gd name="adj" fmla="val 8043"/>
            </a:avLst>
          </a:prstGeom>
          <a:noFill/>
          <a:ln w="12700" cap="flat">
            <a:solidFill>
              <a:schemeClr val="bg1">
                <a:alpha val="67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3" name="Shape 629"/>
          <p:cNvSpPr/>
          <p:nvPr/>
        </p:nvSpPr>
        <p:spPr>
          <a:xfrm>
            <a:off x="5630571" y="4917935"/>
            <a:ext cx="3670148" cy="2219868"/>
          </a:xfrm>
          <a:prstGeom prst="roundRect">
            <a:avLst>
              <a:gd name="adj" fmla="val 8043"/>
            </a:avLst>
          </a:prstGeom>
          <a:noFill/>
          <a:ln w="12700" cap="flat">
            <a:solidFill>
              <a:schemeClr val="bg1">
                <a:alpha val="67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4" name="Shape 629"/>
          <p:cNvSpPr/>
          <p:nvPr/>
        </p:nvSpPr>
        <p:spPr>
          <a:xfrm>
            <a:off x="19482030" y="4890149"/>
            <a:ext cx="3670148" cy="2219868"/>
          </a:xfrm>
          <a:prstGeom prst="roundRect">
            <a:avLst>
              <a:gd name="adj" fmla="val 8043"/>
            </a:avLst>
          </a:prstGeom>
          <a:noFill/>
          <a:ln w="12700" cap="flat">
            <a:solidFill>
              <a:schemeClr val="bg1">
                <a:alpha val="67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6" name="Shape 171"/>
          <p:cNvSpPr/>
          <p:nvPr/>
        </p:nvSpPr>
        <p:spPr>
          <a:xfrm>
            <a:off x="2848493" y="9738320"/>
            <a:ext cx="16629946" cy="780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76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如果帝国主义要发动战争，害怕有什么用呢 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－－毛泽东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7" name="Shape 171"/>
          <p:cNvSpPr/>
          <p:nvPr/>
        </p:nvSpPr>
        <p:spPr>
          <a:xfrm>
            <a:off x="15515455" y="5641447"/>
            <a:ext cx="2393678" cy="8588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640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6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3413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数据中心</a:t>
            </a:r>
            <a:endParaRPr sz="3413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8" name="Shape 629"/>
          <p:cNvSpPr/>
          <p:nvPr/>
        </p:nvSpPr>
        <p:spPr>
          <a:xfrm>
            <a:off x="14864877" y="4917935"/>
            <a:ext cx="3670148" cy="2219868"/>
          </a:xfrm>
          <a:prstGeom prst="roundRect">
            <a:avLst>
              <a:gd name="adj" fmla="val 8043"/>
            </a:avLst>
          </a:prstGeom>
          <a:noFill/>
          <a:ln w="12700" cap="flat">
            <a:solidFill>
              <a:schemeClr val="bg1">
                <a:alpha val="67000"/>
              </a:schemeClr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623166">
              <a:defRPr sz="2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56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59583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7419400" y="4106919"/>
            <a:ext cx="8332803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打造持续交付团队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171"/>
          <p:cNvSpPr/>
          <p:nvPr/>
        </p:nvSpPr>
        <p:spPr>
          <a:xfrm>
            <a:off x="3270089" y="8580602"/>
            <a:ext cx="3736994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统一 </a:t>
            </a:r>
            <a:r>
              <a:rPr lang="en-US" altLang="zh-CN" sz="4267" dirty="0" err="1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Docker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化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171"/>
          <p:cNvSpPr/>
          <p:nvPr/>
        </p:nvSpPr>
        <p:spPr>
          <a:xfrm>
            <a:off x="9950599" y="8580602"/>
            <a:ext cx="4443918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代码驱动的自动化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8" name="Shape 171"/>
          <p:cNvSpPr/>
          <p:nvPr/>
        </p:nvSpPr>
        <p:spPr>
          <a:xfrm>
            <a:off x="16343598" y="8580602"/>
            <a:ext cx="5638156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Eat</a:t>
            </a: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en-US" altLang="zh-CN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your own </a:t>
            </a:r>
            <a:r>
              <a:rPr lang="en-US" altLang="zh-CN" sz="4267" dirty="0" err="1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dogfood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pic>
        <p:nvPicPr>
          <p:cNvPr id="9" name="computerscreen21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85802" y="6773426"/>
            <a:ext cx="1152000" cy="115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" name="settings18.png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021584" y="6773426"/>
            <a:ext cx="1152000" cy="115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browser86.png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306021" y="6773426"/>
            <a:ext cx="1152000" cy="1152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231241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383391" y="2310588"/>
            <a:ext cx="8772026" cy="259225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0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    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个测试工程师 </a:t>
            </a:r>
          </a:p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0.5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个运维工程师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375"/>
          <p:cNvSpPr/>
          <p:nvPr/>
        </p:nvSpPr>
        <p:spPr>
          <a:xfrm>
            <a:off x="2564558" y="6156772"/>
            <a:ext cx="9420550" cy="369331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zh-CN" altLang="en-US" sz="480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我为程序代言</a:t>
            </a:r>
          </a:p>
          <a:p>
            <a:pPr lvl="0" algn="l">
              <a:defRPr sz="1800"/>
            </a:pPr>
            <a:endParaRPr lang="zh-CN" altLang="en-US"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lvl="0" algn="l">
              <a:defRPr sz="1800"/>
            </a:pPr>
            <a:r>
              <a:rPr lang="zh-CN" altLang="en-US" sz="480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独立发布能力</a:t>
            </a:r>
          </a:p>
          <a:p>
            <a:pPr lvl="0" algn="l">
              <a:defRPr sz="1800"/>
            </a:pPr>
            <a:endParaRPr lang="zh-CN" altLang="en-US"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  <a:p>
            <a:pPr lvl="0" algn="l">
              <a:defRPr sz="1800"/>
            </a:pPr>
            <a:r>
              <a:rPr lang="zh-CN" altLang="en-US" sz="480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标准化交付件</a:t>
            </a:r>
          </a:p>
        </p:txBody>
      </p:sp>
      <p:pic>
        <p:nvPicPr>
          <p:cNvPr id="17" name="Picture 2"/>
          <p:cNvPicPr>
            <a:picLocks noChangeAspect="1"/>
          </p:cNvPicPr>
          <p:nvPr/>
        </p:nvPicPr>
        <p:blipFill rotWithShape="1">
          <a:blip r:embed="rId2"/>
          <a:srcRect b="5508"/>
          <a:stretch/>
        </p:blipFill>
        <p:spPr>
          <a:xfrm>
            <a:off x="14352240" y="2825552"/>
            <a:ext cx="6304567" cy="891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351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479014" y="2519851"/>
            <a:ext cx="10331748" cy="13315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1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套代码版本控制流程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375"/>
          <p:cNvSpPr/>
          <p:nvPr/>
        </p:nvSpPr>
        <p:spPr>
          <a:xfrm>
            <a:off x="1046729" y="5987747"/>
            <a:ext cx="9420550" cy="19699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en-US" altLang="zh-TW" sz="4267" dirty="0" err="1">
                <a:solidFill>
                  <a:schemeClr val="bg1"/>
                </a:solidFill>
              </a:rPr>
              <a:t>GitFlow</a:t>
            </a:r>
            <a:r>
              <a:rPr lang="zh-CN" altLang="en-US" sz="4267" dirty="0">
                <a:solidFill>
                  <a:schemeClr val="bg1"/>
                </a:solidFill>
              </a:rPr>
              <a:t> </a:t>
            </a:r>
            <a:r>
              <a:rPr lang="zh-TW" altLang="en-US" sz="4267" dirty="0">
                <a:solidFill>
                  <a:schemeClr val="bg1"/>
                </a:solidFill>
              </a:rPr>
              <a:t>是</a:t>
            </a:r>
            <a:r>
              <a:rPr lang="zh-TW" altLang="en-US" sz="4267" dirty="0">
                <a:solidFill>
                  <a:schemeClr val="bg1"/>
                </a:solidFill>
              </a:rPr>
              <a:t>构建</a:t>
            </a:r>
            <a:r>
              <a:rPr lang="zh-TW" altLang="en-US" sz="4267" dirty="0">
                <a:solidFill>
                  <a:schemeClr val="bg1"/>
                </a:solidFill>
              </a:rPr>
              <a:t>在</a:t>
            </a:r>
            <a:r>
              <a:rPr lang="zh-CN" altLang="en-US" sz="4267" dirty="0">
                <a:solidFill>
                  <a:schemeClr val="bg1"/>
                </a:solidFill>
              </a:rPr>
              <a:t> </a:t>
            </a:r>
            <a:r>
              <a:rPr lang="en-US" altLang="zh-TW" sz="4267" dirty="0" err="1">
                <a:solidFill>
                  <a:schemeClr val="bg1"/>
                </a:solidFill>
              </a:rPr>
              <a:t>Git</a:t>
            </a:r>
            <a:r>
              <a:rPr lang="zh-CN" altLang="en-US" sz="4267" dirty="0">
                <a:solidFill>
                  <a:schemeClr val="bg1"/>
                </a:solidFill>
              </a:rPr>
              <a:t> </a:t>
            </a:r>
            <a:r>
              <a:rPr lang="zh-TW" altLang="en-US" sz="4267" dirty="0">
                <a:solidFill>
                  <a:schemeClr val="bg1"/>
                </a:solidFill>
              </a:rPr>
              <a:t>之上</a:t>
            </a:r>
            <a:r>
              <a:rPr lang="zh-TW" altLang="en-US" sz="4267" dirty="0">
                <a:solidFill>
                  <a:schemeClr val="bg1"/>
                </a:solidFill>
              </a:rPr>
              <a:t>的一个组织软件开发活动的模型，</a:t>
            </a:r>
            <a:r>
              <a:rPr lang="zh-TW" altLang="en-US" sz="4267" dirty="0">
                <a:solidFill>
                  <a:schemeClr val="bg1"/>
                </a:solidFill>
              </a:rPr>
              <a:t>是</a:t>
            </a:r>
            <a:r>
              <a:rPr lang="zh-CN" altLang="en-US" sz="4267" dirty="0">
                <a:solidFill>
                  <a:schemeClr val="bg1"/>
                </a:solidFill>
              </a:rPr>
              <a:t> </a:t>
            </a:r>
            <a:r>
              <a:rPr lang="en-US" altLang="zh-TW" sz="4267" dirty="0" err="1">
                <a:solidFill>
                  <a:schemeClr val="bg1"/>
                </a:solidFill>
              </a:rPr>
              <a:t>Git</a:t>
            </a:r>
            <a:r>
              <a:rPr lang="zh-CN" altLang="en-US" sz="4267" dirty="0">
                <a:solidFill>
                  <a:schemeClr val="bg1"/>
                </a:solidFill>
              </a:rPr>
              <a:t> </a:t>
            </a:r>
            <a:r>
              <a:rPr lang="zh-TW" altLang="en-US" sz="4267" dirty="0">
                <a:solidFill>
                  <a:schemeClr val="bg1"/>
                </a:solidFill>
              </a:rPr>
              <a:t>上软件</a:t>
            </a:r>
            <a:r>
              <a:rPr lang="zh-TW" altLang="en-US" sz="4267" dirty="0">
                <a:solidFill>
                  <a:schemeClr val="bg1"/>
                </a:solidFill>
              </a:rPr>
              <a:t>开发最佳</a:t>
            </a:r>
            <a:r>
              <a:rPr lang="zh-TW" altLang="en-US" sz="4267" dirty="0">
                <a:solidFill>
                  <a:schemeClr val="bg1"/>
                </a:solidFill>
              </a:rPr>
              <a:t>实践</a:t>
            </a:r>
            <a:r>
              <a:rPr lang="zh-CN" altLang="en-US" sz="4267" dirty="0">
                <a:solidFill>
                  <a:schemeClr val="bg1"/>
                </a:solidFill>
              </a:rPr>
              <a:t>。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10768489" y="4902833"/>
            <a:ext cx="13035792" cy="6109366"/>
            <a:chOff x="275745" y="1986025"/>
            <a:chExt cx="8665485" cy="4170211"/>
          </a:xfrm>
        </p:grpSpPr>
        <p:pic>
          <p:nvPicPr>
            <p:cNvPr id="10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83444" y="1986025"/>
              <a:ext cx="7357786" cy="4170211"/>
            </a:xfrm>
            <a:prstGeom prst="rect">
              <a:avLst/>
            </a:prstGeom>
          </p:spPr>
        </p:pic>
        <p:pic>
          <p:nvPicPr>
            <p:cNvPr id="11" name="Picture 4"/>
            <p:cNvPicPr>
              <a:picLocks noChangeAspect="1"/>
            </p:cNvPicPr>
            <p:nvPr/>
          </p:nvPicPr>
          <p:blipFill rotWithShape="1">
            <a:blip r:embed="rId3"/>
            <a:srcRect t="15119" r="87063" b="73306"/>
            <a:stretch/>
          </p:blipFill>
          <p:spPr>
            <a:xfrm>
              <a:off x="307100" y="2791024"/>
              <a:ext cx="1008787" cy="470399"/>
            </a:xfrm>
            <a:prstGeom prst="rect">
              <a:avLst/>
            </a:prstGeom>
          </p:spPr>
        </p:pic>
        <p:pic>
          <p:nvPicPr>
            <p:cNvPr id="12" name="Picture 5"/>
            <p:cNvPicPr>
              <a:picLocks noChangeAspect="1"/>
            </p:cNvPicPr>
            <p:nvPr/>
          </p:nvPicPr>
          <p:blipFill rotWithShape="1">
            <a:blip r:embed="rId4"/>
            <a:srcRect t="41520" r="87063" b="45120"/>
            <a:stretch/>
          </p:blipFill>
          <p:spPr>
            <a:xfrm>
              <a:off x="290383" y="4719653"/>
              <a:ext cx="1008787" cy="454717"/>
            </a:xfrm>
            <a:prstGeom prst="rect">
              <a:avLst/>
            </a:prstGeom>
          </p:spPr>
        </p:pic>
        <p:pic>
          <p:nvPicPr>
            <p:cNvPr id="13" name="Picture 6"/>
            <p:cNvPicPr>
              <a:picLocks noChangeAspect="1"/>
            </p:cNvPicPr>
            <p:nvPr/>
          </p:nvPicPr>
          <p:blipFill rotWithShape="1">
            <a:blip r:embed="rId4"/>
            <a:srcRect t="63864" r="87063" b="23007"/>
            <a:stretch/>
          </p:blipFill>
          <p:spPr>
            <a:xfrm>
              <a:off x="291423" y="5615279"/>
              <a:ext cx="1008787" cy="446877"/>
            </a:xfrm>
            <a:prstGeom prst="rect">
              <a:avLst/>
            </a:prstGeom>
          </p:spPr>
        </p:pic>
        <p:pic>
          <p:nvPicPr>
            <p:cNvPr id="14" name="Picture 7"/>
            <p:cNvPicPr>
              <a:picLocks noChangeAspect="1"/>
            </p:cNvPicPr>
            <p:nvPr/>
          </p:nvPicPr>
          <p:blipFill rotWithShape="1">
            <a:blip r:embed="rId3"/>
            <a:srcRect t="34410" r="86862" b="55559"/>
            <a:stretch/>
          </p:blipFill>
          <p:spPr>
            <a:xfrm>
              <a:off x="275745" y="3575020"/>
              <a:ext cx="1024465" cy="407678"/>
            </a:xfrm>
            <a:prstGeom prst="rect">
              <a:avLst/>
            </a:prstGeom>
          </p:spPr>
        </p:pic>
        <p:sp>
          <p:nvSpPr>
            <p:cNvPr id="15" name="Rounded Rectangle 8"/>
            <p:cNvSpPr/>
            <p:nvPr/>
          </p:nvSpPr>
          <p:spPr>
            <a:xfrm>
              <a:off x="307100" y="3998379"/>
              <a:ext cx="935999" cy="25199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87">
                <a:solidFill>
                  <a:schemeClr val="bg1"/>
                </a:solidFill>
              </a:endParaRPr>
            </a:p>
          </p:txBody>
        </p:sp>
        <p:sp>
          <p:nvSpPr>
            <p:cNvPr id="16" name="TextBox 9"/>
            <p:cNvSpPr txBox="1"/>
            <p:nvPr/>
          </p:nvSpPr>
          <p:spPr>
            <a:xfrm>
              <a:off x="433926" y="3987190"/>
              <a:ext cx="660878" cy="2647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920" b="1" dirty="0">
                  <a:solidFill>
                    <a:schemeClr val="bg1"/>
                  </a:solidFill>
                </a:rPr>
                <a:t>Hotfix</a:t>
              </a:r>
              <a:endParaRPr lang="en-US" sz="1493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9023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/>
          </p:cNvPicPr>
          <p:nvPr/>
        </p:nvPicPr>
        <p:blipFill rotWithShape="1">
          <a:blip r:embed="rId2"/>
          <a:srcRect r="5380"/>
          <a:stretch/>
        </p:blipFill>
        <p:spPr>
          <a:xfrm>
            <a:off x="3911080" y="5849888"/>
            <a:ext cx="16018949" cy="4080769"/>
          </a:xfrm>
          <a:prstGeom prst="rect">
            <a:avLst/>
          </a:prstGeom>
        </p:spPr>
      </p:pic>
      <p:sp>
        <p:nvSpPr>
          <p:cNvPr id="4" name="Shape 171"/>
          <p:cNvSpPr/>
          <p:nvPr/>
        </p:nvSpPr>
        <p:spPr>
          <a:xfrm>
            <a:off x="7583488" y="3185592"/>
            <a:ext cx="8523561" cy="88345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Master/Develop </a:t>
            </a:r>
            <a:r>
              <a:rPr lang="zh-CN" altLang="en-US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分支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9426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040" y="3617640"/>
            <a:ext cx="17199020" cy="7507064"/>
          </a:xfrm>
          <a:prstGeom prst="rect">
            <a:avLst/>
          </a:prstGeom>
        </p:spPr>
      </p:pic>
      <p:sp>
        <p:nvSpPr>
          <p:cNvPr id="4" name="Shape 171"/>
          <p:cNvSpPr/>
          <p:nvPr/>
        </p:nvSpPr>
        <p:spPr>
          <a:xfrm>
            <a:off x="7511480" y="2033464"/>
            <a:ext cx="5348012" cy="88345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Feature</a:t>
            </a:r>
            <a:r>
              <a:rPr lang="zh-CN" altLang="en-US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分支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35674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104" y="3473624"/>
            <a:ext cx="16703476" cy="8705395"/>
          </a:xfrm>
          <a:prstGeom prst="rect">
            <a:avLst/>
          </a:prstGeom>
        </p:spPr>
      </p:pic>
      <p:sp>
        <p:nvSpPr>
          <p:cNvPr id="4" name="Shape 171"/>
          <p:cNvSpPr/>
          <p:nvPr/>
        </p:nvSpPr>
        <p:spPr>
          <a:xfrm>
            <a:off x="8807624" y="1673424"/>
            <a:ext cx="5365645" cy="88345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Release</a:t>
            </a:r>
            <a:r>
              <a:rPr lang="zh-CN" altLang="en-US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分支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07242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956" y="3761656"/>
            <a:ext cx="14568996" cy="825734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3"/>
          <a:srcRect t="15119" r="87063" b="73306"/>
          <a:stretch/>
        </p:blipFill>
        <p:spPr>
          <a:xfrm>
            <a:off x="3627843" y="3755557"/>
            <a:ext cx="1997478" cy="9314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4"/>
          <a:srcRect t="41520" r="87063" b="45120"/>
          <a:stretch/>
        </p:blipFill>
        <p:spPr>
          <a:xfrm>
            <a:off x="3709457" y="9175928"/>
            <a:ext cx="1997478" cy="900376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4"/>
          <a:srcRect t="63864" r="87063" b="23007"/>
          <a:stretch/>
        </p:blipFill>
        <p:spPr>
          <a:xfrm>
            <a:off x="3810157" y="11134150"/>
            <a:ext cx="1997478" cy="884852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 rotWithShape="1">
          <a:blip r:embed="rId3"/>
          <a:srcRect t="34410" r="86862" b="55559"/>
          <a:stretch/>
        </p:blipFill>
        <p:spPr>
          <a:xfrm>
            <a:off x="3596800" y="5614251"/>
            <a:ext cx="2028521" cy="807234"/>
          </a:xfrm>
          <a:prstGeom prst="rect">
            <a:avLst/>
          </a:prstGeom>
        </p:spPr>
      </p:pic>
      <p:sp>
        <p:nvSpPr>
          <p:cNvPr id="8" name="Rounded Rectangle 8"/>
          <p:cNvSpPr/>
          <p:nvPr/>
        </p:nvSpPr>
        <p:spPr>
          <a:xfrm>
            <a:off x="3681985" y="7617120"/>
            <a:ext cx="1853352" cy="49545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4066582" y="7617120"/>
            <a:ext cx="1279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Hotfix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9095656" y="1889448"/>
            <a:ext cx="4681162" cy="88345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Hotfix</a:t>
            </a:r>
            <a:r>
              <a:rPr lang="zh-CN" altLang="en-US" sz="6600" b="1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分支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53775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466236" y="2568224"/>
            <a:ext cx="8363261" cy="13315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 algn="l">
              <a:defRPr sz="1800">
                <a:solidFill>
                  <a:srgbClr val="000000"/>
                </a:solidFill>
              </a:defRPr>
            </a:pPr>
            <a:r>
              <a:rPr lang="en-US" altLang="zh-CN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4</a:t>
            </a:r>
            <a:r>
              <a:rPr lang="zh-CN" altLang="en-US" sz="10240" b="1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 </a:t>
            </a: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套软件发布环境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grpSp>
        <p:nvGrpSpPr>
          <p:cNvPr id="9" name="组 8"/>
          <p:cNvGrpSpPr/>
          <p:nvPr/>
        </p:nvGrpSpPr>
        <p:grpSpPr>
          <a:xfrm>
            <a:off x="4979602" y="5367424"/>
            <a:ext cx="12144909" cy="5338290"/>
            <a:chOff x="900534" y="3010486"/>
            <a:chExt cx="11385852" cy="5004647"/>
          </a:xfrm>
        </p:grpSpPr>
        <p:sp>
          <p:nvSpPr>
            <p:cNvPr id="53" name="Shape 612"/>
            <p:cNvSpPr/>
            <p:nvPr/>
          </p:nvSpPr>
          <p:spPr>
            <a:xfrm>
              <a:off x="2685480" y="5485779"/>
              <a:ext cx="7896184" cy="21661"/>
            </a:xfrm>
            <a:prstGeom prst="line">
              <a:avLst/>
            </a:prstGeom>
            <a:ln w="38100">
              <a:solidFill>
                <a:srgbClr val="9091A5">
                  <a:alpha val="50000"/>
                </a:srgbClr>
              </a:solidFill>
              <a:miter lim="400000"/>
            </a:ln>
          </p:spPr>
          <p:txBody>
            <a:bodyPr lIns="0" tIns="0" rIns="0" bIns="0"/>
            <a:lstStyle/>
            <a:p>
              <a:pPr algn="l" defTabSz="487695">
                <a:defRPr sz="700">
                  <a:latin typeface="+mj-lt"/>
                  <a:ea typeface="+mj-ea"/>
                  <a:cs typeface="+mj-cs"/>
                  <a:sym typeface="Helvetica"/>
                </a:defRPr>
              </a:pPr>
              <a:endParaRPr sz="747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25" name="Shape 615"/>
            <p:cNvSpPr/>
            <p:nvPr/>
          </p:nvSpPr>
          <p:spPr>
            <a:xfrm>
              <a:off x="4555759" y="5165369"/>
              <a:ext cx="1317038" cy="58589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3CFAD"/>
                </a:gs>
                <a:gs pos="100000">
                  <a:srgbClr val="83C098"/>
                </a:gs>
              </a:gsLst>
              <a:lin ang="16200000"/>
            </a:gradFill>
            <a:ln w="38100">
              <a:solidFill>
                <a:srgbClr val="3A3B43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623166">
                <a:defRPr sz="2400" b="1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Helvetica"/>
                </a:defRPr>
              </a:pPr>
              <a:endParaRPr sz="256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27" name="Shape 617"/>
            <p:cNvSpPr/>
            <p:nvPr/>
          </p:nvSpPr>
          <p:spPr>
            <a:xfrm>
              <a:off x="1937145" y="5165369"/>
              <a:ext cx="1317040" cy="58589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BA0EE"/>
                </a:gs>
                <a:gs pos="100000">
                  <a:srgbClr val="4BC2EB"/>
                </a:gs>
              </a:gsLst>
              <a:lin ang="16200000"/>
            </a:gradFill>
            <a:ln w="38100">
              <a:solidFill>
                <a:srgbClr val="3A3B43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623166">
                <a:defRPr sz="2400" b="1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Helvetica"/>
                </a:defRPr>
              </a:pPr>
              <a:endParaRPr sz="256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28" name="Shape 618"/>
            <p:cNvSpPr/>
            <p:nvPr/>
          </p:nvSpPr>
          <p:spPr>
            <a:xfrm>
              <a:off x="2187502" y="5269802"/>
              <a:ext cx="859301" cy="39891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5120" tIns="35120" rIns="35120" bIns="35120" anchor="ctr">
              <a:spAutoFit/>
            </a:bodyPr>
            <a:lstStyle>
              <a:lvl1pPr>
                <a:lnSpc>
                  <a:spcPct val="90000"/>
                </a:lnSpc>
                <a:defRPr sz="1600"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560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开发</a:t>
              </a:r>
              <a:endParaRPr sz="256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30" name="Shape 619"/>
            <p:cNvSpPr/>
            <p:nvPr/>
          </p:nvSpPr>
          <p:spPr>
            <a:xfrm>
              <a:off x="7340264" y="5153456"/>
              <a:ext cx="1370599" cy="60972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5BA0EE"/>
                </a:gs>
                <a:gs pos="100000">
                  <a:srgbClr val="4BC2EB"/>
                </a:gs>
              </a:gsLst>
              <a:lin ang="16200000" scaled="0"/>
            </a:gradFill>
            <a:ln w="127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623166">
                <a:defRPr sz="24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56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32" name="Shape 622"/>
            <p:cNvSpPr/>
            <p:nvPr/>
          </p:nvSpPr>
          <p:spPr>
            <a:xfrm>
              <a:off x="9907485" y="5165369"/>
              <a:ext cx="1317039" cy="58589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43CFAD"/>
                </a:gs>
                <a:gs pos="100000">
                  <a:srgbClr val="75D0AD"/>
                </a:gs>
              </a:gsLst>
              <a:lin ang="16200000"/>
            </a:gradFill>
            <a:ln w="38100">
              <a:solidFill>
                <a:srgbClr val="3A3B43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623166">
                <a:defRPr sz="2400" b="1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+mj-lt"/>
                  <a:ea typeface="+mj-ea"/>
                  <a:cs typeface="+mj-cs"/>
                  <a:sym typeface="Helvetica"/>
                </a:defRPr>
              </a:pPr>
              <a:endParaRPr sz="256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900534" y="3010486"/>
              <a:ext cx="3440763" cy="1899710"/>
              <a:chOff x="2585899" y="3010486"/>
              <a:chExt cx="3440763" cy="1899710"/>
            </a:xfrm>
          </p:grpSpPr>
          <p:grpSp>
            <p:nvGrpSpPr>
              <p:cNvPr id="34" name="Group 628"/>
              <p:cNvGrpSpPr/>
              <p:nvPr/>
            </p:nvGrpSpPr>
            <p:grpSpPr>
              <a:xfrm>
                <a:off x="2585899" y="3010486"/>
                <a:ext cx="3440763" cy="1899710"/>
                <a:chOff x="0" y="0"/>
                <a:chExt cx="3440762" cy="2477678"/>
              </a:xfrm>
            </p:grpSpPr>
            <p:sp>
              <p:nvSpPr>
                <p:cNvPr id="35" name="Shape 626"/>
                <p:cNvSpPr/>
                <p:nvPr/>
              </p:nvSpPr>
              <p:spPr>
                <a:xfrm>
                  <a:off x="0" y="-1"/>
                  <a:ext cx="3440763" cy="2368772"/>
                </a:xfrm>
                <a:prstGeom prst="roundRect">
                  <a:avLst>
                    <a:gd name="adj" fmla="val 8043"/>
                  </a:avLst>
                </a:prstGeom>
                <a:solidFill>
                  <a:srgbClr val="555663"/>
                </a:solidFill>
                <a:ln w="127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  <p:sp>
              <p:nvSpPr>
                <p:cNvPr id="36" name="Shape 627"/>
                <p:cNvSpPr/>
                <p:nvPr/>
              </p:nvSpPr>
              <p:spPr>
                <a:xfrm>
                  <a:off x="1478464" y="2214480"/>
                  <a:ext cx="476972" cy="2631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21600"/>
                      </a:moveTo>
                      <a:lnTo>
                        <a:pt x="21600" y="21600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solidFill>
                  <a:srgbClr val="3E3E4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</p:grpSp>
          <p:sp>
            <p:nvSpPr>
              <p:cNvPr id="46" name="Shape 641"/>
              <p:cNvSpPr/>
              <p:nvPr/>
            </p:nvSpPr>
            <p:spPr>
              <a:xfrm>
                <a:off x="3026965" y="3118106"/>
                <a:ext cx="2551760" cy="1506671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lIns="35120" tIns="35120" rIns="35120" bIns="35120" anchor="ctr">
                <a:spAutoFit/>
              </a:bodyPr>
              <a:lstStyle/>
              <a:p>
                <a:pPr lvl="0">
                  <a:lnSpc>
                    <a:spcPct val="90000"/>
                  </a:lnSpc>
                  <a:defRPr sz="1800"/>
                </a:pPr>
                <a:r>
                  <a:rPr lang="zh-CN" altLang="en-US" sz="2560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开发环境</a:t>
                </a:r>
              </a:p>
              <a:p>
                <a:pPr lvl="0">
                  <a:lnSpc>
                    <a:spcPct val="90000"/>
                  </a:lnSpc>
                  <a:defRPr sz="1800"/>
                </a:pPr>
                <a:endParaRPr sz="213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endParaRP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开发机</a:t>
                </a:r>
                <a:r>
                  <a:rPr lang="en-US" altLang="zh-CN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/</a:t>
                </a: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办公室 </a:t>
                </a:r>
                <a:r>
                  <a:rPr lang="en-US" altLang="zh-CN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VM</a:t>
                </a:r>
                <a:endParaRPr lang="zh-CN" altLang="en-US" sz="213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endParaRP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手动构建</a:t>
                </a: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手动发布</a:t>
                </a:r>
                <a:endParaRPr sz="213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endParaRPr>
              </a:p>
            </p:txBody>
          </p:sp>
        </p:grpSp>
        <p:sp>
          <p:nvSpPr>
            <p:cNvPr id="50" name="Shape 618"/>
            <p:cNvSpPr/>
            <p:nvPr/>
          </p:nvSpPr>
          <p:spPr>
            <a:xfrm>
              <a:off x="4784627" y="5268392"/>
              <a:ext cx="859301" cy="39891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5120" tIns="35120" rIns="35120" bIns="35120" anchor="ctr">
              <a:spAutoFit/>
            </a:bodyPr>
            <a:lstStyle>
              <a:lvl1pPr>
                <a:lnSpc>
                  <a:spcPct val="90000"/>
                </a:lnSpc>
                <a:defRPr sz="1600"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560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集成</a:t>
              </a:r>
              <a:endParaRPr sz="256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51" name="Shape 618"/>
            <p:cNvSpPr/>
            <p:nvPr/>
          </p:nvSpPr>
          <p:spPr>
            <a:xfrm>
              <a:off x="7471098" y="5268392"/>
              <a:ext cx="1239765" cy="39891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5120" tIns="35120" rIns="35120" bIns="35120" anchor="ctr">
              <a:spAutoFit/>
            </a:bodyPr>
            <a:lstStyle>
              <a:lvl1pPr>
                <a:lnSpc>
                  <a:spcPct val="90000"/>
                </a:lnSpc>
                <a:defRPr sz="1600"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560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预发布</a:t>
              </a:r>
              <a:endParaRPr sz="256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sp>
          <p:nvSpPr>
            <p:cNvPr id="52" name="Shape 618"/>
            <p:cNvSpPr/>
            <p:nvPr/>
          </p:nvSpPr>
          <p:spPr>
            <a:xfrm>
              <a:off x="10160326" y="5272856"/>
              <a:ext cx="859301" cy="39891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5120" tIns="35120" rIns="35120" bIns="35120" anchor="ctr">
              <a:spAutoFit/>
            </a:bodyPr>
            <a:lstStyle>
              <a:lvl1pPr>
                <a:lnSpc>
                  <a:spcPct val="90000"/>
                </a:lnSpc>
                <a:defRPr sz="1600" b="1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2560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rPr>
                <a:t>上线</a:t>
              </a:r>
              <a:endParaRPr sz="256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endParaRPr>
            </a:p>
          </p:txBody>
        </p:sp>
        <p:grpSp>
          <p:nvGrpSpPr>
            <p:cNvPr id="57" name="组 56"/>
            <p:cNvGrpSpPr/>
            <p:nvPr/>
          </p:nvGrpSpPr>
          <p:grpSpPr>
            <a:xfrm>
              <a:off x="6370598" y="3035531"/>
              <a:ext cx="3440763" cy="1899710"/>
              <a:chOff x="2585899" y="3010486"/>
              <a:chExt cx="3440763" cy="1899710"/>
            </a:xfrm>
          </p:grpSpPr>
          <p:grpSp>
            <p:nvGrpSpPr>
              <p:cNvPr id="58" name="Group 628"/>
              <p:cNvGrpSpPr/>
              <p:nvPr/>
            </p:nvGrpSpPr>
            <p:grpSpPr>
              <a:xfrm>
                <a:off x="2585899" y="3010486"/>
                <a:ext cx="3440763" cy="1899710"/>
                <a:chOff x="0" y="0"/>
                <a:chExt cx="3440762" cy="2477678"/>
              </a:xfrm>
            </p:grpSpPr>
            <p:sp>
              <p:nvSpPr>
                <p:cNvPr id="60" name="Shape 626"/>
                <p:cNvSpPr/>
                <p:nvPr/>
              </p:nvSpPr>
              <p:spPr>
                <a:xfrm>
                  <a:off x="0" y="-1"/>
                  <a:ext cx="3440763" cy="2368772"/>
                </a:xfrm>
                <a:prstGeom prst="roundRect">
                  <a:avLst>
                    <a:gd name="adj" fmla="val 8043"/>
                  </a:avLst>
                </a:prstGeom>
                <a:solidFill>
                  <a:srgbClr val="555663"/>
                </a:solidFill>
                <a:ln w="127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  <p:sp>
              <p:nvSpPr>
                <p:cNvPr id="61" name="Shape 627"/>
                <p:cNvSpPr/>
                <p:nvPr/>
              </p:nvSpPr>
              <p:spPr>
                <a:xfrm>
                  <a:off x="1478464" y="2214480"/>
                  <a:ext cx="476972" cy="26319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21600"/>
                      </a:moveTo>
                      <a:lnTo>
                        <a:pt x="21600" y="21600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solidFill>
                  <a:srgbClr val="3E3E47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</p:grpSp>
          <p:sp>
            <p:nvSpPr>
              <p:cNvPr id="59" name="Shape 641"/>
              <p:cNvSpPr/>
              <p:nvPr/>
            </p:nvSpPr>
            <p:spPr>
              <a:xfrm>
                <a:off x="3026965" y="3118106"/>
                <a:ext cx="2551760" cy="1506671"/>
              </a:xfrm>
              <a:prstGeom prst="rect">
                <a:avLst/>
              </a:prstGeom>
              <a:ln w="3175">
                <a:miter lim="400000"/>
              </a:ln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lIns="35120" tIns="35120" rIns="35120" bIns="35120" anchor="ctr">
                <a:spAutoFit/>
              </a:bodyPr>
              <a:lstStyle/>
              <a:p>
                <a:pPr lvl="0">
                  <a:lnSpc>
                    <a:spcPct val="90000"/>
                  </a:lnSpc>
                  <a:defRPr sz="1800"/>
                </a:pPr>
                <a:r>
                  <a:rPr lang="zh-CN" altLang="en-US" sz="2560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预发布环境</a:t>
                </a:r>
              </a:p>
              <a:p>
                <a:pPr lvl="0">
                  <a:lnSpc>
                    <a:spcPct val="90000"/>
                  </a:lnSpc>
                  <a:defRPr sz="1800"/>
                </a:pPr>
                <a:endParaRPr sz="213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endParaRP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国内数据中心</a:t>
                </a: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全自动构建</a:t>
                </a:r>
              </a:p>
              <a:p>
                <a:pPr lvl="0" algn="l">
                  <a:lnSpc>
                    <a:spcPct val="90000"/>
                  </a:lnSpc>
                  <a:defRPr sz="1800"/>
                </a:pPr>
                <a:r>
                  <a: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rPr>
                  <a:t>全自动发布</a:t>
                </a:r>
                <a:endParaRPr sz="2133" dirty="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  <a:sym typeface="Helvetica"/>
                </a:endParaRPr>
              </a:p>
            </p:txBody>
          </p:sp>
        </p:grpSp>
        <p:grpSp>
          <p:nvGrpSpPr>
            <p:cNvPr id="5" name="组 4"/>
            <p:cNvGrpSpPr/>
            <p:nvPr/>
          </p:nvGrpSpPr>
          <p:grpSpPr>
            <a:xfrm>
              <a:off x="3500713" y="6069196"/>
              <a:ext cx="3440764" cy="1931543"/>
              <a:chOff x="5354889" y="6069196"/>
              <a:chExt cx="3440764" cy="1931543"/>
            </a:xfrm>
          </p:grpSpPr>
          <p:grpSp>
            <p:nvGrpSpPr>
              <p:cNvPr id="62" name="组 61"/>
              <p:cNvGrpSpPr/>
              <p:nvPr/>
            </p:nvGrpSpPr>
            <p:grpSpPr>
              <a:xfrm>
                <a:off x="5354889" y="6184530"/>
                <a:ext cx="3440764" cy="1816209"/>
                <a:chOff x="2585899" y="3010485"/>
                <a:chExt cx="3440764" cy="1816209"/>
              </a:xfrm>
            </p:grpSpPr>
            <p:sp>
              <p:nvSpPr>
                <p:cNvPr id="65" name="Shape 626"/>
                <p:cNvSpPr/>
                <p:nvPr/>
              </p:nvSpPr>
              <p:spPr>
                <a:xfrm>
                  <a:off x="2585899" y="3010485"/>
                  <a:ext cx="3440764" cy="1816209"/>
                </a:xfrm>
                <a:prstGeom prst="roundRect">
                  <a:avLst>
                    <a:gd name="adj" fmla="val 8043"/>
                  </a:avLst>
                </a:prstGeom>
                <a:solidFill>
                  <a:srgbClr val="555663"/>
                </a:solidFill>
                <a:ln w="127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  <p:sp>
              <p:nvSpPr>
                <p:cNvPr id="64" name="Shape 641"/>
                <p:cNvSpPr/>
                <p:nvPr/>
              </p:nvSpPr>
              <p:spPr>
                <a:xfrm>
                  <a:off x="3026965" y="3244716"/>
                  <a:ext cx="2551760" cy="1506672"/>
                </a:xfrm>
                <a:prstGeom prst="rect">
                  <a:avLst/>
                </a:prstGeom>
                <a:ln w="3175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lIns="35120" tIns="35120" rIns="35120" bIns="35120" anchor="ctr">
                  <a:spAutoFit/>
                </a:bodyPr>
                <a:lstStyle/>
                <a:p>
                  <a:pPr lvl="0">
                    <a:lnSpc>
                      <a:spcPct val="90000"/>
                    </a:lnSpc>
                    <a:defRPr sz="1800"/>
                  </a:pPr>
                  <a:r>
                    <a:rPr lang="zh-CN" altLang="en-US" sz="2560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集成环境</a:t>
                  </a:r>
                </a:p>
                <a:p>
                  <a:pPr lvl="0">
                    <a:lnSpc>
                      <a:spcPct val="90000"/>
                    </a:lnSpc>
                    <a:defRPr sz="1800"/>
                  </a:pPr>
                  <a:endParaRPr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endParaRP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办公室 </a:t>
                  </a:r>
                  <a:r>
                    <a:rPr lang="en-US" altLang="zh-CN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VM</a:t>
                  </a:r>
                  <a:endParaRPr lang="zh-CN" altLang="en-US"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endParaRP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全自动构建</a:t>
                  </a: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全自动发布</a:t>
                  </a:r>
                  <a:endParaRPr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endParaRPr>
                </a:p>
              </p:txBody>
            </p:sp>
          </p:grpSp>
          <p:sp>
            <p:nvSpPr>
              <p:cNvPr id="67" name="Shape 639"/>
              <p:cNvSpPr/>
              <p:nvPr/>
            </p:nvSpPr>
            <p:spPr>
              <a:xfrm rot="10800000" flipH="1">
                <a:off x="6833349" y="6069196"/>
                <a:ext cx="476971" cy="2631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3E3E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  <p:grpSp>
          <p:nvGrpSpPr>
            <p:cNvPr id="68" name="组 67"/>
            <p:cNvGrpSpPr/>
            <p:nvPr/>
          </p:nvGrpSpPr>
          <p:grpSpPr>
            <a:xfrm>
              <a:off x="8845622" y="6083590"/>
              <a:ext cx="3440764" cy="1931543"/>
              <a:chOff x="5354889" y="6069196"/>
              <a:chExt cx="3440764" cy="1931543"/>
            </a:xfrm>
          </p:grpSpPr>
          <p:grpSp>
            <p:nvGrpSpPr>
              <p:cNvPr id="69" name="组 68"/>
              <p:cNvGrpSpPr/>
              <p:nvPr/>
            </p:nvGrpSpPr>
            <p:grpSpPr>
              <a:xfrm>
                <a:off x="5354889" y="6184530"/>
                <a:ext cx="3440764" cy="1816209"/>
                <a:chOff x="2585899" y="3010485"/>
                <a:chExt cx="3440764" cy="1816209"/>
              </a:xfrm>
            </p:grpSpPr>
            <p:sp>
              <p:nvSpPr>
                <p:cNvPr id="71" name="Shape 626"/>
                <p:cNvSpPr/>
                <p:nvPr/>
              </p:nvSpPr>
              <p:spPr>
                <a:xfrm>
                  <a:off x="2585899" y="3010485"/>
                  <a:ext cx="3440764" cy="1816209"/>
                </a:xfrm>
                <a:prstGeom prst="roundRect">
                  <a:avLst>
                    <a:gd name="adj" fmla="val 8043"/>
                  </a:avLst>
                </a:prstGeom>
                <a:solidFill>
                  <a:srgbClr val="555663"/>
                </a:solidFill>
                <a:ln w="127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defTabSz="623166">
                    <a:defRPr sz="24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 sz="256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</a:endParaRPr>
                </a:p>
              </p:txBody>
            </p:sp>
            <p:sp>
              <p:nvSpPr>
                <p:cNvPr id="72" name="Shape 641"/>
                <p:cNvSpPr/>
                <p:nvPr/>
              </p:nvSpPr>
              <p:spPr>
                <a:xfrm>
                  <a:off x="3026965" y="3244716"/>
                  <a:ext cx="2551760" cy="1506672"/>
                </a:xfrm>
                <a:prstGeom prst="rect">
                  <a:avLst/>
                </a:prstGeom>
                <a:ln w="3175">
                  <a:miter lim="400000"/>
                </a:ln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lIns="35120" tIns="35120" rIns="35120" bIns="35120" anchor="ctr">
                  <a:spAutoFit/>
                </a:bodyPr>
                <a:lstStyle/>
                <a:p>
                  <a:pPr lvl="0">
                    <a:lnSpc>
                      <a:spcPct val="90000"/>
                    </a:lnSpc>
                    <a:defRPr sz="1800"/>
                  </a:pPr>
                  <a:r>
                    <a:rPr lang="zh-CN" altLang="en-US" sz="2560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生产环境</a:t>
                  </a:r>
                </a:p>
                <a:p>
                  <a:pPr lvl="0">
                    <a:lnSpc>
                      <a:spcPct val="90000"/>
                    </a:lnSpc>
                    <a:defRPr sz="1800"/>
                  </a:pPr>
                  <a:endParaRPr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endParaRP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全球数据中心</a:t>
                  </a: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全自动构建</a:t>
                  </a:r>
                </a:p>
                <a:p>
                  <a:pPr lvl="0" algn="l">
                    <a:lnSpc>
                      <a:spcPct val="90000"/>
                    </a:lnSpc>
                    <a:defRPr sz="1800"/>
                  </a:pPr>
                  <a:r>
                    <a:rPr lang="zh-CN" altLang="en-US" sz="2133" dirty="0">
                      <a:solidFill>
                        <a:schemeClr val="bg1"/>
                      </a:solidFill>
                      <a:latin typeface="Source Han Sans SC Normal" charset="-122"/>
                      <a:ea typeface="Source Han Sans SC Normal" charset="-122"/>
                      <a:cs typeface="Source Han Sans SC Normal" charset="-122"/>
                      <a:sym typeface="Helvetica"/>
                    </a:rPr>
                    <a:t>一键发布</a:t>
                  </a:r>
                  <a:endParaRPr sz="2133" dirty="0">
                    <a:solidFill>
                      <a:schemeClr val="bg1"/>
                    </a:solidFill>
                    <a:latin typeface="Source Han Sans SC Normal" charset="-122"/>
                    <a:ea typeface="Source Han Sans SC Normal" charset="-122"/>
                    <a:cs typeface="Source Han Sans SC Normal" charset="-122"/>
                    <a:sym typeface="Helvetica"/>
                  </a:endParaRPr>
                </a:p>
              </p:txBody>
            </p:sp>
          </p:grpSp>
          <p:sp>
            <p:nvSpPr>
              <p:cNvPr id="70" name="Shape 639"/>
              <p:cNvSpPr/>
              <p:nvPr/>
            </p:nvSpPr>
            <p:spPr>
              <a:xfrm rot="10800000" flipH="1">
                <a:off x="6833349" y="6069196"/>
                <a:ext cx="476971" cy="2631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3E3E4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defTabSz="623166">
                  <a:defRPr sz="24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2560">
                  <a:solidFill>
                    <a:schemeClr val="bg1"/>
                  </a:solidFill>
                  <a:latin typeface="Source Han Sans SC Normal" charset="-122"/>
                  <a:ea typeface="Source Han Sans SC Normal" charset="-122"/>
                  <a:cs typeface="Source Han Sans SC Normal" charset="-122"/>
                </a:endParaRPr>
              </a:p>
            </p:txBody>
          </p: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2502" y="4056136"/>
            <a:ext cx="8166481" cy="6649577"/>
          </a:xfrm>
          <a:prstGeom prst="rect">
            <a:avLst/>
          </a:prstGeom>
        </p:spPr>
      </p:pic>
      <p:grpSp>
        <p:nvGrpSpPr>
          <p:cNvPr id="8" name="组 7"/>
          <p:cNvGrpSpPr/>
          <p:nvPr/>
        </p:nvGrpSpPr>
        <p:grpSpPr>
          <a:xfrm>
            <a:off x="13249222" y="4056137"/>
            <a:ext cx="10536572" cy="6855914"/>
            <a:chOff x="12610964" y="2293730"/>
            <a:chExt cx="9878036" cy="6427419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10964" y="2293730"/>
              <a:ext cx="9878036" cy="6427419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14804454" y="6215502"/>
              <a:ext cx="1439593" cy="620491"/>
            </a:xfrm>
            <a:prstGeom prst="rect">
              <a:avLst/>
            </a:prstGeom>
            <a:noFill/>
            <a:ln w="25400" cap="flat">
              <a:solidFill>
                <a:srgbClr val="FF0000"/>
              </a:solidFill>
              <a:prstDash val="solid"/>
              <a:bevel/>
            </a:ln>
            <a:effectLst>
              <a:outerShdw blurRad="12700" dist="127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5120" tIns="35120" rIns="35120" bIns="35120" numCol="1" spcCol="38100" rtlCol="0" anchor="ctr">
              <a:spAutoFit/>
            </a:bodyPr>
            <a:lstStyle/>
            <a:p>
              <a:pPr defTabSz="880561" rtl="0" latinLnBrk="1" hangingPunct="0"/>
              <a:endParaRPr lang="zh-CN" altLang="en-US" sz="3840">
                <a:solidFill>
                  <a:schemeClr val="bg1"/>
                </a:solidFill>
                <a:latin typeface="+mn-lt"/>
                <a:ea typeface="+mn-ea"/>
                <a:cs typeface="+mn-cs"/>
                <a:sym typeface="Helvetica Neue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49222" y="4056137"/>
            <a:ext cx="12060350" cy="701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756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82 -0.00125 L -0.19277 0.000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51" y="1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71"/>
          <p:cNvSpPr/>
          <p:nvPr/>
        </p:nvSpPr>
        <p:spPr>
          <a:xfrm>
            <a:off x="13574256" y="3266665"/>
            <a:ext cx="1055170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快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171"/>
          <p:cNvSpPr/>
          <p:nvPr/>
        </p:nvSpPr>
        <p:spPr>
          <a:xfrm>
            <a:off x="9831041" y="10090556"/>
            <a:ext cx="1055170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准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171"/>
          <p:cNvSpPr/>
          <p:nvPr/>
        </p:nvSpPr>
        <p:spPr>
          <a:xfrm>
            <a:off x="18738856" y="10090556"/>
            <a:ext cx="1055170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稳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2" name="三角形 1"/>
          <p:cNvSpPr/>
          <p:nvPr/>
        </p:nvSpPr>
        <p:spPr>
          <a:xfrm>
            <a:off x="11327904" y="5201816"/>
            <a:ext cx="7100823" cy="4637030"/>
          </a:xfrm>
          <a:prstGeom prst="triangle">
            <a:avLst>
              <a:gd name="adj" fmla="val 47953"/>
            </a:avLst>
          </a:prstGeom>
          <a:gradFill>
            <a:gsLst>
              <a:gs pos="0">
                <a:srgbClr val="4BC2EB">
                  <a:alpha val="75000"/>
                </a:srgbClr>
              </a:gs>
              <a:gs pos="35650">
                <a:srgbClr val="47C9CC">
                  <a:alpha val="75500"/>
                </a:srgbClr>
              </a:gs>
              <a:gs pos="100000">
                <a:srgbClr val="43CFAD">
                  <a:alpha val="76000"/>
                </a:srgbClr>
              </a:gs>
              <a:gs pos="100000">
                <a:srgbClr val="AC93EE">
                  <a:alpha val="77000"/>
                </a:srgbClr>
              </a:gs>
            </a:gsLst>
            <a:path path="circle">
              <a:fillToRect l="37721" t="-19636" r="62278" b="119636"/>
            </a:path>
          </a:gradFill>
          <a:ln w="12700" cap="flat">
            <a:noFill/>
            <a:prstDash val="solid"/>
            <a:bevel/>
          </a:ln>
          <a:effectLst>
            <a:outerShdw blurRad="12700" dist="127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120" tIns="35120" rIns="35120" bIns="35120" numCol="1" spcCol="38100" rtlCol="0" anchor="ctr">
            <a:spAutoFit/>
          </a:bodyPr>
          <a:lstStyle/>
          <a:p>
            <a:pPr defTabSz="880561" rtl="0" latinLnBrk="1" hangingPunct="0"/>
            <a:endParaRPr lang="zh-CN" altLang="en-US" sz="3840">
              <a:solidFill>
                <a:schemeClr val="bg1"/>
              </a:solid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14878315" y="3761656"/>
            <a:ext cx="1710798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171"/>
          <p:cNvSpPr/>
          <p:nvPr/>
        </p:nvSpPr>
        <p:spPr>
          <a:xfrm>
            <a:off x="8510573" y="10465189"/>
            <a:ext cx="1164174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精益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171"/>
          <p:cNvSpPr/>
          <p:nvPr/>
        </p:nvSpPr>
        <p:spPr>
          <a:xfrm>
            <a:off x="20104154" y="10465189"/>
            <a:ext cx="2257422" cy="5962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4267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持续交付</a:t>
            </a:r>
            <a:endParaRPr sz="4267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3" name="Shape 171"/>
          <p:cNvSpPr/>
          <p:nvPr/>
        </p:nvSpPr>
        <p:spPr>
          <a:xfrm>
            <a:off x="900066" y="6076042"/>
            <a:ext cx="8332803" cy="10164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120" tIns="35120" rIns="35120" bIns="35120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384012">
              <a:defRPr sz="1800">
                <a:solidFill>
                  <a:srgbClr val="000000"/>
                </a:solidFill>
              </a:defRPr>
            </a:pPr>
            <a:r>
              <a:rPr lang="zh-CN" altLang="en-US" sz="7680" dirty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精益研发核心因子</a:t>
            </a:r>
            <a:endParaRPr sz="768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30685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8231560" y="5489848"/>
            <a:ext cx="8684237" cy="12483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天下武功，唯</a:t>
            </a:r>
            <a:r>
              <a:rPr lang="zh-CN" altLang="en-US" sz="9600" b="1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快</a:t>
            </a: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不破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" name="Shape 331"/>
          <p:cNvSpPr/>
          <p:nvPr/>
        </p:nvSpPr>
        <p:spPr>
          <a:xfrm rot="5400000">
            <a:off x="6244021" y="5407308"/>
            <a:ext cx="1135395" cy="1230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38626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/>
        </p:nvSpPr>
        <p:spPr>
          <a:xfrm>
            <a:off x="8089900" y="4768850"/>
            <a:ext cx="11557000" cy="2730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algn="l">
              <a:defRPr sz="1440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400" dirty="0">
                <a:solidFill>
                  <a:srgbClr val="FFFFFF"/>
                </a:solidFill>
              </a:rPr>
              <a:t>谢谢</a:t>
            </a:r>
          </a:p>
        </p:txBody>
      </p:sp>
      <p:sp>
        <p:nvSpPr>
          <p:cNvPr id="305" name="Shape 305"/>
          <p:cNvSpPr/>
          <p:nvPr/>
        </p:nvSpPr>
        <p:spPr>
          <a:xfrm>
            <a:off x="8229600" y="6940550"/>
            <a:ext cx="6077347" cy="3012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 algn="l">
              <a:defRPr sz="1800"/>
            </a:pPr>
            <a:r>
              <a:rPr lang="en-US" altLang="zh-CN" sz="2600" spc="208" dirty="0" err="1" smtClean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www.daocloud.io</a:t>
            </a:r>
            <a:endParaRPr lang="zh-CN" altLang="en-US" sz="2600" spc="208" dirty="0" smtClean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endParaRPr sz="26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r>
              <a:rPr sz="2600" spc="208" dirty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上海</a:t>
            </a:r>
          </a:p>
          <a:p>
            <a:pPr lvl="0" algn="l">
              <a:defRPr sz="1800"/>
            </a:pPr>
            <a:endParaRPr sz="26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r>
              <a:rPr sz="2600" spc="208" dirty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杨浦区政府路18号波司登大厦901室</a:t>
            </a:r>
          </a:p>
          <a:p>
            <a:pPr lvl="0" algn="l">
              <a:defRPr sz="1800"/>
            </a:pPr>
            <a:endParaRPr sz="26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r>
              <a:rPr sz="2600" spc="208" dirty="0" smtClean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info@daocloud.io</a:t>
            </a:r>
            <a:endParaRPr lang="zh-CN" altLang="en-US" sz="2600" spc="208" dirty="0" smtClean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endParaRPr lang="zh-CN" altLang="en-US" sz="2600" spc="208" dirty="0" smtClean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endParaRPr lang="zh-CN" altLang="en-US" sz="26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r>
              <a:rPr lang="zh-CN" altLang="en-US" sz="4000" spc="208" dirty="0" smtClean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「 </a:t>
            </a:r>
            <a:r>
              <a:rPr lang="en-US" altLang="zh-CN" sz="4000" spc="208" dirty="0" smtClean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Container+</a:t>
            </a:r>
            <a:r>
              <a:rPr lang="zh-CN" altLang="en-US" sz="4000" spc="208" dirty="0" smtClean="0">
                <a:solidFill>
                  <a:srgbClr val="FFFFFF"/>
                </a:solidFill>
                <a:latin typeface="Apple Braille Outline 6 Dot"/>
                <a:ea typeface="Apple Braille Outline 6 Dot"/>
                <a:cs typeface="Apple Braille Outline 6 Dot"/>
                <a:sym typeface="Apple Braille Outline 6 Dot"/>
              </a:rPr>
              <a:t> 联盟 」</a:t>
            </a:r>
            <a:endParaRPr sz="40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  <a:p>
            <a:pPr lvl="0" algn="l">
              <a:defRPr sz="1800"/>
            </a:pPr>
            <a:endParaRPr sz="2600" spc="208" dirty="0">
              <a:solidFill>
                <a:srgbClr val="FFFFFF"/>
              </a:solidFill>
              <a:latin typeface="Apple Braille Outline 6 Dot"/>
              <a:ea typeface="Apple Braille Outline 6 Dot"/>
              <a:cs typeface="Apple Braille Outline 6 Dot"/>
              <a:sym typeface="Apple Braille Outline 6 Dot"/>
            </a:endParaRPr>
          </a:p>
        </p:txBody>
      </p:sp>
      <p:sp>
        <p:nvSpPr>
          <p:cNvPr id="306" name="Shape 306"/>
          <p:cNvSpPr/>
          <p:nvPr/>
        </p:nvSpPr>
        <p:spPr>
          <a:xfrm rot="18900000">
            <a:off x="5984400" y="6003924"/>
            <a:ext cx="692151" cy="692151"/>
          </a:xfrm>
          <a:prstGeom prst="rect">
            <a:avLst/>
          </a:prstGeom>
          <a:solidFill>
            <a:srgbClr val="444444"/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 anchor="ctr"/>
          <a:lstStyle/>
          <a:p>
            <a:pPr lvl="0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7" name="Shape 307"/>
          <p:cNvSpPr/>
          <p:nvPr/>
        </p:nvSpPr>
        <p:spPr>
          <a:xfrm rot="18900000">
            <a:off x="6473824" y="5514500"/>
            <a:ext cx="692151" cy="692151"/>
          </a:xfrm>
          <a:prstGeom prst="rect">
            <a:avLst/>
          </a:prstGeom>
          <a:solidFill>
            <a:srgbClr val="FFFFFF"/>
          </a:solidFill>
          <a:ln w="25400">
            <a:round/>
          </a:ln>
        </p:spPr>
        <p:txBody>
          <a:bodyPr lIns="0" tIns="0" rIns="0" bIns="0"/>
          <a:lstStyle/>
          <a:p>
            <a:pPr lvl="0" algn="l" defTabSz="1219200">
              <a:defRPr sz="3200">
                <a:solidFill>
                  <a:srgbClr val="B36AE2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08" name="Shape 308"/>
          <p:cNvSpPr/>
          <p:nvPr/>
        </p:nvSpPr>
        <p:spPr>
          <a:xfrm rot="18900000">
            <a:off x="6473824" y="6493348"/>
            <a:ext cx="692151" cy="692151"/>
          </a:xfrm>
          <a:prstGeom prst="rect">
            <a:avLst/>
          </a:prstGeom>
          <a:solidFill>
            <a:srgbClr val="929292"/>
          </a:solidFill>
          <a:ln w="25400">
            <a:round/>
          </a:ln>
        </p:spPr>
        <p:txBody>
          <a:bodyPr lIns="0" tIns="0" rIns="0" bIns="0" anchor="ctr"/>
          <a:lstStyle/>
          <a:p>
            <a:pPr lvl="0" algn="l" defTabSz="1219200">
              <a:defRPr sz="3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09" name="Shape 309"/>
          <p:cNvSpPr/>
          <p:nvPr/>
        </p:nvSpPr>
        <p:spPr>
          <a:xfrm rot="18900000">
            <a:off x="6963248" y="6003924"/>
            <a:ext cx="692151" cy="692151"/>
          </a:xfrm>
          <a:prstGeom prst="rect">
            <a:avLst/>
          </a:prstGeom>
          <a:solidFill>
            <a:srgbClr val="D6D6D6"/>
          </a:solidFill>
          <a:ln w="25400">
            <a:round/>
          </a:ln>
        </p:spPr>
        <p:txBody>
          <a:bodyPr lIns="0" tIns="0" rIns="0" bIns="0" anchor="ctr"/>
          <a:lstStyle/>
          <a:p>
            <a:pPr lvl="0" algn="l" defTabSz="1219200">
              <a:defRPr sz="3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310" name="image1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71700" y="4416002"/>
            <a:ext cx="3867994" cy="38679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>
    <p:cover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9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4" grpId="5" animBg="1" advAuto="0"/>
      <p:bldP spid="305" grpId="7" animBg="1" advAuto="0"/>
      <p:bldP spid="306" grpId="1" animBg="1" advAuto="0"/>
      <p:bldP spid="307" grpId="2" animBg="1" advAuto="0"/>
      <p:bldP spid="308" grpId="3" animBg="1" advAuto="0"/>
      <p:bldP spid="309" grpId="4" animBg="1" advAuto="0"/>
      <p:bldP spid="310" grpId="6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3312872" y="6133791"/>
            <a:ext cx="4683142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互联网速度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" name="Shape 331"/>
          <p:cNvSpPr/>
          <p:nvPr/>
        </p:nvSpPr>
        <p:spPr>
          <a:xfrm rot="5400000">
            <a:off x="10395330" y="4334191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171"/>
          <p:cNvSpPr/>
          <p:nvPr/>
        </p:nvSpPr>
        <p:spPr>
          <a:xfrm>
            <a:off x="11495580" y="4429936"/>
            <a:ext cx="3528979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需求变化快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5" name="Shape 331"/>
          <p:cNvSpPr/>
          <p:nvPr/>
        </p:nvSpPr>
        <p:spPr>
          <a:xfrm rot="5400000">
            <a:off x="10395330" y="6296579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171"/>
          <p:cNvSpPr/>
          <p:nvPr/>
        </p:nvSpPr>
        <p:spPr>
          <a:xfrm>
            <a:off x="11495580" y="6392324"/>
            <a:ext cx="3528979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产品周期短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331"/>
          <p:cNvSpPr/>
          <p:nvPr/>
        </p:nvSpPr>
        <p:spPr>
          <a:xfrm rot="5400000">
            <a:off x="10395330" y="8263213"/>
            <a:ext cx="786572" cy="793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391" h="20211" extrusionOk="0">
                <a:moveTo>
                  <a:pt x="1823" y="4961"/>
                </a:moveTo>
                <a:cubicBezTo>
                  <a:pt x="5367" y="0"/>
                  <a:pt x="16721" y="0"/>
                  <a:pt x="16721" y="0"/>
                </a:cubicBezTo>
                <a:cubicBezTo>
                  <a:pt x="16721" y="0"/>
                  <a:pt x="20478" y="10756"/>
                  <a:pt x="16721" y="16068"/>
                </a:cubicBezTo>
                <a:cubicBezTo>
                  <a:pt x="13733" y="20283"/>
                  <a:pt x="7757" y="21600"/>
                  <a:pt x="3616" y="18527"/>
                </a:cubicBezTo>
                <a:cubicBezTo>
                  <a:pt x="-482" y="15454"/>
                  <a:pt x="-1122" y="9176"/>
                  <a:pt x="1823" y="4961"/>
                </a:cubicBezTo>
                <a:close/>
              </a:path>
            </a:pathLst>
          </a:custGeom>
          <a:solidFill>
            <a:srgbClr val="43CFAD"/>
          </a:solidFill>
          <a:ln w="12700">
            <a:solidFill>
              <a:srgbClr val="000000">
                <a:alpha val="0"/>
              </a:srgbClr>
            </a:solidFill>
            <a:miter lim="400000"/>
          </a:ln>
        </p:spPr>
        <p:txBody>
          <a:bodyPr lIns="0" tIns="0" rIns="0" bIns="0"/>
          <a:lstStyle/>
          <a:p>
            <a:pPr lvl="0" algn="l" defTabSz="457200">
              <a:defRPr sz="2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FFFFFF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endParaRPr sz="2400"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8" name="Shape 171"/>
          <p:cNvSpPr/>
          <p:nvPr/>
        </p:nvSpPr>
        <p:spPr>
          <a:xfrm>
            <a:off x="11495584" y="8358958"/>
            <a:ext cx="3528979" cy="7312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4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反馈渠道多</a:t>
            </a:r>
            <a:endParaRPr sz="54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9" name="Shape 171"/>
          <p:cNvSpPr/>
          <p:nvPr/>
        </p:nvSpPr>
        <p:spPr>
          <a:xfrm>
            <a:off x="15217901" y="4664157"/>
            <a:ext cx="6222024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3200" i="1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今天我们要紧急上线一个活动页面</a:t>
            </a:r>
            <a:endParaRPr sz="3200" i="1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15217901" y="6650856"/>
            <a:ext cx="7042762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3200" i="1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用户的支付习惯已经从支付宝转向微信</a:t>
            </a:r>
            <a:endParaRPr sz="3200" i="1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171"/>
          <p:cNvSpPr/>
          <p:nvPr/>
        </p:nvSpPr>
        <p:spPr>
          <a:xfrm>
            <a:off x="15217901" y="8617490"/>
            <a:ext cx="6632393" cy="46044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zh-CN" altLang="en-US" sz="3200" i="1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用户在微信上抱怨这个页面加载太慢</a:t>
            </a:r>
            <a:endParaRPr sz="3200" i="1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37249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2" b="6185"/>
          <a:stretch/>
        </p:blipFill>
        <p:spPr bwMode="auto">
          <a:xfrm>
            <a:off x="1894856" y="3368796"/>
            <a:ext cx="11303997" cy="71266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3137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hape 171"/>
          <p:cNvSpPr/>
          <p:nvPr/>
        </p:nvSpPr>
        <p:spPr>
          <a:xfrm>
            <a:off x="14064208" y="6455685"/>
            <a:ext cx="6529801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不堪重负的应用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17691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7784" y="5417840"/>
            <a:ext cx="3797300" cy="2679700"/>
          </a:xfrm>
          <a:prstGeom prst="rect">
            <a:avLst/>
          </a:prstGeom>
        </p:spPr>
      </p:pic>
      <p:sp>
        <p:nvSpPr>
          <p:cNvPr id="3" name="Shape 366"/>
          <p:cNvSpPr/>
          <p:nvPr/>
        </p:nvSpPr>
        <p:spPr>
          <a:xfrm flipH="1">
            <a:off x="8114060" y="4193706"/>
            <a:ext cx="2088258" cy="12488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044" extrusionOk="0">
                <a:moveTo>
                  <a:pt x="0" y="19044"/>
                </a:moveTo>
                <a:cubicBezTo>
                  <a:pt x="0" y="19044"/>
                  <a:pt x="3966" y="5586"/>
                  <a:pt x="10893" y="1515"/>
                </a:cubicBezTo>
                <a:cubicBezTo>
                  <a:pt x="17821" y="-2556"/>
                  <a:pt x="21600" y="2869"/>
                  <a:pt x="21600" y="2869"/>
                </a:cubicBezTo>
              </a:path>
            </a:pathLst>
          </a:custGeom>
          <a:ln w="38100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4" name="Shape 367"/>
          <p:cNvSpPr/>
          <p:nvPr/>
        </p:nvSpPr>
        <p:spPr>
          <a:xfrm flipH="1">
            <a:off x="8114060" y="6482650"/>
            <a:ext cx="1353781" cy="1797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0" extrusionOk="0">
                <a:moveTo>
                  <a:pt x="0" y="0"/>
                </a:moveTo>
                <a:cubicBezTo>
                  <a:pt x="0" y="0"/>
                  <a:pt x="6256" y="21600"/>
                  <a:pt x="16518" y="15116"/>
                </a:cubicBezTo>
                <a:cubicBezTo>
                  <a:pt x="21384" y="12041"/>
                  <a:pt x="21600" y="8122"/>
                  <a:pt x="21600" y="8122"/>
                </a:cubicBezTo>
              </a:path>
            </a:pathLst>
          </a:custGeom>
          <a:ln w="38100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5" name="Shape 368"/>
          <p:cNvSpPr/>
          <p:nvPr/>
        </p:nvSpPr>
        <p:spPr>
          <a:xfrm flipH="1">
            <a:off x="8176811" y="7847640"/>
            <a:ext cx="1801266" cy="13578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819" extrusionOk="0">
                <a:moveTo>
                  <a:pt x="0" y="0"/>
                </a:moveTo>
                <a:cubicBezTo>
                  <a:pt x="0" y="0"/>
                  <a:pt x="3592" y="15888"/>
                  <a:pt x="11299" y="19154"/>
                </a:cubicBezTo>
                <a:cubicBezTo>
                  <a:pt x="17072" y="21600"/>
                  <a:pt x="21600" y="16509"/>
                  <a:pt x="21600" y="16509"/>
                </a:cubicBezTo>
              </a:path>
            </a:pathLst>
          </a:custGeom>
          <a:ln w="38100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374"/>
          <p:cNvSpPr/>
          <p:nvPr/>
        </p:nvSpPr>
        <p:spPr>
          <a:xfrm>
            <a:off x="2990075" y="3874134"/>
            <a:ext cx="4739306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r">
              <a:defRPr sz="1800"/>
            </a:pPr>
            <a:r>
              <a:rPr lang="zh-CN" altLang="en-US" sz="480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开发者壁垒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7" name="Shape 375"/>
          <p:cNvSpPr/>
          <p:nvPr/>
        </p:nvSpPr>
        <p:spPr>
          <a:xfrm>
            <a:off x="3020277" y="6170503"/>
            <a:ext cx="4739305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r">
              <a:defRPr sz="1800"/>
            </a:pP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小功能、大更新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8" name="Shape 376"/>
          <p:cNvSpPr/>
          <p:nvPr/>
        </p:nvSpPr>
        <p:spPr>
          <a:xfrm>
            <a:off x="3200293" y="8466872"/>
            <a:ext cx="4601284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r">
              <a:defRPr sz="1800"/>
            </a:pP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漫长的 </a:t>
            </a:r>
            <a:r>
              <a:rPr lang="en-US" altLang="zh-CN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QA</a:t>
            </a: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 流程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9" name="Shape 361"/>
          <p:cNvSpPr/>
          <p:nvPr/>
        </p:nvSpPr>
        <p:spPr>
          <a:xfrm>
            <a:off x="14064036" y="4193705"/>
            <a:ext cx="2289233" cy="13882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044" extrusionOk="0">
                <a:moveTo>
                  <a:pt x="0" y="19044"/>
                </a:moveTo>
                <a:cubicBezTo>
                  <a:pt x="0" y="19044"/>
                  <a:pt x="3966" y="5586"/>
                  <a:pt x="10893" y="1515"/>
                </a:cubicBezTo>
                <a:cubicBezTo>
                  <a:pt x="17821" y="-2556"/>
                  <a:pt x="21600" y="2869"/>
                  <a:pt x="21600" y="2869"/>
                </a:cubicBezTo>
              </a:path>
            </a:pathLst>
          </a:custGeom>
          <a:noFill/>
          <a:ln w="38100" cap="flat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362"/>
          <p:cNvSpPr/>
          <p:nvPr/>
        </p:nvSpPr>
        <p:spPr>
          <a:xfrm>
            <a:off x="14754039" y="6622072"/>
            <a:ext cx="1284365" cy="179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330" extrusionOk="0">
                <a:moveTo>
                  <a:pt x="0" y="0"/>
                </a:moveTo>
                <a:cubicBezTo>
                  <a:pt x="0" y="0"/>
                  <a:pt x="6256" y="21600"/>
                  <a:pt x="16518" y="15116"/>
                </a:cubicBezTo>
                <a:cubicBezTo>
                  <a:pt x="21384" y="12041"/>
                  <a:pt x="21600" y="8122"/>
                  <a:pt x="21600" y="8122"/>
                </a:cubicBezTo>
              </a:path>
            </a:pathLst>
          </a:custGeom>
          <a:noFill/>
          <a:ln w="38100" cap="flat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1" name="Shape 363"/>
          <p:cNvSpPr/>
          <p:nvPr/>
        </p:nvSpPr>
        <p:spPr>
          <a:xfrm>
            <a:off x="14311114" y="7838894"/>
            <a:ext cx="2042156" cy="1035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819" extrusionOk="0">
                <a:moveTo>
                  <a:pt x="0" y="0"/>
                </a:moveTo>
                <a:cubicBezTo>
                  <a:pt x="0" y="0"/>
                  <a:pt x="3592" y="15888"/>
                  <a:pt x="11299" y="19154"/>
                </a:cubicBezTo>
                <a:cubicBezTo>
                  <a:pt x="17072" y="21600"/>
                  <a:pt x="21600" y="16509"/>
                  <a:pt x="21600" y="16509"/>
                </a:cubicBezTo>
              </a:path>
            </a:pathLst>
          </a:custGeom>
          <a:noFill/>
          <a:ln w="38100" cap="flat">
            <a:solidFill>
              <a:srgbClr val="FFFFFF">
                <a:alpha val="40000"/>
              </a:srgb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2" name="Shape 374"/>
          <p:cNvSpPr/>
          <p:nvPr/>
        </p:nvSpPr>
        <p:spPr>
          <a:xfrm>
            <a:off x="16742248" y="3874134"/>
            <a:ext cx="4739306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超负荷 </a:t>
            </a:r>
            <a:r>
              <a:rPr lang="en-US" altLang="zh-CN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IDE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13" name="Shape 374"/>
          <p:cNvSpPr/>
          <p:nvPr/>
        </p:nvSpPr>
        <p:spPr>
          <a:xfrm>
            <a:off x="16728504" y="6170503"/>
            <a:ext cx="4739306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后台任务中断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sp>
        <p:nvSpPr>
          <p:cNvPr id="14" name="Shape 374"/>
          <p:cNvSpPr/>
          <p:nvPr/>
        </p:nvSpPr>
        <p:spPr>
          <a:xfrm>
            <a:off x="16728504" y="8466872"/>
            <a:ext cx="4739306" cy="7386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zh-CN" altLang="en-US" sz="48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技术栈锁定</a:t>
            </a:r>
            <a:endParaRPr sz="48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974127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71"/>
          <p:cNvSpPr/>
          <p:nvPr/>
        </p:nvSpPr>
        <p:spPr>
          <a:xfrm>
            <a:off x="2616625" y="4716475"/>
            <a:ext cx="4683142" cy="9528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72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微服务架构</a:t>
            </a:r>
            <a:endParaRPr sz="7200" dirty="0">
              <a:solidFill>
                <a:srgbClr val="FFFFFF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3" name="Shape 375"/>
          <p:cNvSpPr/>
          <p:nvPr/>
        </p:nvSpPr>
        <p:spPr>
          <a:xfrm>
            <a:off x="1174776" y="6891838"/>
            <a:ext cx="9146300" cy="13542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defRPr sz="1800"/>
            </a:pPr>
            <a:r>
              <a:rPr lang="en-US" altLang="zh-CN" sz="4400" b="1" dirty="0" smtClean="0">
                <a:solidFill>
                  <a:schemeClr val="accent6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Loosely coupled</a:t>
            </a:r>
            <a:r>
              <a:rPr lang="en-US" altLang="zh-CN" sz="4400" dirty="0" smtClean="0">
                <a:solidFill>
                  <a:schemeClr val="accent6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 </a:t>
            </a:r>
            <a:r>
              <a:rPr lang="en-US" altLang="zh-CN" sz="4000" dirty="0" smtClean="0">
                <a:solidFill>
                  <a:srgbClr val="FFFFFF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service oriented architecture with </a:t>
            </a:r>
            <a:r>
              <a:rPr lang="en-US" altLang="zh-CN" sz="4400" b="1" dirty="0" smtClean="0">
                <a:solidFill>
                  <a:schemeClr val="accent6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  <a:sym typeface="Helvetica"/>
              </a:rPr>
              <a:t>bounded contexts</a:t>
            </a:r>
            <a:endParaRPr sz="4400" b="1" dirty="0">
              <a:solidFill>
                <a:schemeClr val="accent6"/>
              </a:solidFill>
              <a:latin typeface="Source Han Sans SC Normal" charset="-122"/>
              <a:ea typeface="Source Han Sans SC Normal" charset="-122"/>
              <a:cs typeface="Source Han Sans SC Normal" charset="-122"/>
              <a:sym typeface="Helvetica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17" r="1776" b="23969"/>
          <a:stretch/>
        </p:blipFill>
        <p:spPr bwMode="auto">
          <a:xfrm>
            <a:off x="11560488" y="4241680"/>
            <a:ext cx="11453312" cy="3645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hape 171"/>
          <p:cNvSpPr/>
          <p:nvPr/>
        </p:nvSpPr>
        <p:spPr>
          <a:xfrm>
            <a:off x="12264008" y="9018240"/>
            <a:ext cx="1913152" cy="6574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紧耦合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6" name="Shape 171"/>
          <p:cNvSpPr/>
          <p:nvPr/>
        </p:nvSpPr>
        <p:spPr>
          <a:xfrm>
            <a:off x="16481787" y="9018240"/>
            <a:ext cx="1297599" cy="6574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480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SOA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7" name="Shape 171"/>
          <p:cNvSpPr/>
          <p:nvPr/>
        </p:nvSpPr>
        <p:spPr>
          <a:xfrm>
            <a:off x="20294560" y="9018240"/>
            <a:ext cx="1913152" cy="6574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4800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微服务</a:t>
            </a:r>
            <a:endParaRPr sz="48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8" name="Shape 171"/>
          <p:cNvSpPr/>
          <p:nvPr/>
        </p:nvSpPr>
        <p:spPr>
          <a:xfrm>
            <a:off x="12264006" y="9744061"/>
            <a:ext cx="802272" cy="3619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2400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1990s</a:t>
            </a:r>
            <a:endParaRPr sz="24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9" name="Shape 171"/>
          <p:cNvSpPr/>
          <p:nvPr/>
        </p:nvSpPr>
        <p:spPr>
          <a:xfrm>
            <a:off x="16484873" y="9744061"/>
            <a:ext cx="802271" cy="3619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2400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2000s</a:t>
            </a:r>
            <a:endParaRPr sz="24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  <p:sp>
        <p:nvSpPr>
          <p:cNvPr id="10" name="Shape 171"/>
          <p:cNvSpPr/>
          <p:nvPr/>
        </p:nvSpPr>
        <p:spPr>
          <a:xfrm>
            <a:off x="20294559" y="9744061"/>
            <a:ext cx="802272" cy="3619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925" tIns="32925" rIns="32925" bIns="32925" anchor="ctr">
            <a:spAutoFit/>
          </a:bodyPr>
          <a:lstStyle>
            <a:lvl1pPr>
              <a:lnSpc>
                <a:spcPct val="80000"/>
              </a:lnSpc>
              <a:defRPr sz="2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2400" dirty="0" smtClean="0">
                <a:solidFill>
                  <a:schemeClr val="bg1"/>
                </a:solidFill>
                <a:latin typeface="Source Han Sans SC Normal" charset="-122"/>
                <a:ea typeface="Source Han Sans SC Normal" charset="-122"/>
                <a:cs typeface="Source Han Sans SC Normal" charset="-122"/>
              </a:rPr>
              <a:t>2010s</a:t>
            </a:r>
            <a:endParaRPr sz="2400" dirty="0">
              <a:solidFill>
                <a:schemeClr val="bg1"/>
              </a:solidFill>
              <a:latin typeface="Source Han Sans SC Normal" charset="-122"/>
              <a:ea typeface="Source Han Sans SC Normal" charset="-122"/>
              <a:cs typeface="Source Han Sans SC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17632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 txBox="1">
            <a:spLocks/>
          </p:cNvSpPr>
          <p:nvPr/>
        </p:nvSpPr>
        <p:spPr>
          <a:xfrm>
            <a:off x="2938012" y="2476052"/>
            <a:ext cx="18650071" cy="4525963"/>
          </a:xfrm>
          <a:prstGeom prst="rect">
            <a:avLst/>
          </a:prstGeom>
        </p:spPr>
        <p:txBody>
          <a:bodyPr/>
          <a:lstStyle>
            <a:lvl1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1pPr>
            <a:lvl2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2pPr>
            <a:lvl3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3pPr>
            <a:lvl4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4pPr>
            <a:lvl5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5pPr>
            <a:lvl6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6pPr>
            <a:lvl7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7pPr>
            <a:lvl8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8pPr>
            <a:lvl9pPr algn="ctr" defTabSz="825500">
              <a:defRPr sz="4800"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algn="l">
              <a:buFont typeface="Arial" charset="0"/>
              <a:buNone/>
            </a:pPr>
            <a:r>
              <a:rPr lang="en-US" altLang="en-US" sz="5400" b="1" i="1" dirty="0" smtClean="0">
                <a:solidFill>
                  <a:schemeClr val="bg1"/>
                </a:solidFill>
                <a:ea typeface="宋体" charset="0"/>
              </a:rPr>
              <a:t>“</a:t>
            </a:r>
            <a:r>
              <a:rPr lang="en-US" altLang="zh-CN" sz="5400" b="1" i="1" dirty="0" smtClean="0">
                <a:solidFill>
                  <a:schemeClr val="bg1"/>
                </a:solidFill>
              </a:rPr>
              <a:t>don</a:t>
            </a:r>
            <a:r>
              <a:rPr lang="en-US" altLang="en-US" sz="5400" b="1" i="1" dirty="0" smtClean="0">
                <a:solidFill>
                  <a:schemeClr val="bg1"/>
                </a:solidFill>
                <a:ea typeface="宋体" charset="0"/>
              </a:rPr>
              <a:t>‘</a:t>
            </a:r>
            <a:r>
              <a:rPr lang="en-US" altLang="zh-CN" sz="5400" b="1" i="1" dirty="0" smtClean="0">
                <a:solidFill>
                  <a:schemeClr val="bg1"/>
                </a:solidFill>
              </a:rPr>
              <a:t>t even consider </a:t>
            </a:r>
            <a:r>
              <a:rPr lang="en-US" altLang="zh-CN" sz="5400" b="1" i="1" dirty="0" err="1" smtClean="0">
                <a:solidFill>
                  <a:schemeClr val="bg1"/>
                </a:solidFill>
              </a:rPr>
              <a:t>microservices</a:t>
            </a:r>
            <a:r>
              <a:rPr lang="en-US" altLang="zh-CN" sz="5400" b="1" i="1" dirty="0" smtClean="0">
                <a:solidFill>
                  <a:schemeClr val="bg1"/>
                </a:solidFill>
              </a:rPr>
              <a:t> unless you have a system that</a:t>
            </a:r>
            <a:r>
              <a:rPr lang="en-US" altLang="en-US" sz="5400" b="1" i="1" dirty="0" smtClean="0">
                <a:solidFill>
                  <a:schemeClr val="bg1"/>
                </a:solidFill>
                <a:ea typeface="宋体" charset="0"/>
              </a:rPr>
              <a:t>’</a:t>
            </a:r>
            <a:r>
              <a:rPr lang="en-US" altLang="zh-CN" sz="5400" b="1" i="1" dirty="0" smtClean="0">
                <a:solidFill>
                  <a:schemeClr val="bg1"/>
                </a:solidFill>
              </a:rPr>
              <a:t>s too complex to manage as a monolith</a:t>
            </a:r>
            <a:r>
              <a:rPr lang="en-US" altLang="zh-CN" sz="5400" i="1" dirty="0" smtClean="0">
                <a:solidFill>
                  <a:schemeClr val="bg1"/>
                </a:solidFill>
              </a:rPr>
              <a:t>.</a:t>
            </a:r>
            <a:r>
              <a:rPr lang="en-US" altLang="en-US" sz="5400" i="1" dirty="0" smtClean="0">
                <a:solidFill>
                  <a:schemeClr val="bg1"/>
                </a:solidFill>
                <a:ea typeface="宋体" charset="0"/>
              </a:rPr>
              <a:t>”</a:t>
            </a:r>
            <a:endParaRPr lang="en-US" altLang="zh-CN" sz="5400" i="1" dirty="0" smtClean="0">
              <a:solidFill>
                <a:schemeClr val="bg1"/>
              </a:solidFill>
            </a:endParaRPr>
          </a:p>
          <a:p>
            <a:pPr algn="l">
              <a:buFont typeface="Arial" charset="0"/>
              <a:buNone/>
            </a:pPr>
            <a:r>
              <a:rPr lang="en-US" altLang="zh-CN" sz="5400" i="1" dirty="0" smtClean="0">
                <a:solidFill>
                  <a:schemeClr val="bg1"/>
                </a:solidFill>
              </a:rPr>
              <a:t>-- Martin Fowler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584" y="7002015"/>
            <a:ext cx="14630898" cy="5783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936" y="6709644"/>
            <a:ext cx="4932863" cy="6215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31154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80"/>
          <a:stretch>
            <a:fillRect/>
          </a:stretch>
        </p:blipFill>
        <p:spPr bwMode="auto">
          <a:xfrm>
            <a:off x="4199112" y="1241376"/>
            <a:ext cx="16249897" cy="11414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10740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7124</TotalTime>
  <Words>468</Words>
  <Application>Microsoft Macintosh PowerPoint</Application>
  <PresentationFormat>自定义</PresentationFormat>
  <Paragraphs>161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Helvetica</vt:lpstr>
      <vt:lpstr>Helvetica Neue</vt:lpstr>
      <vt:lpstr>Source Han Sans SC ExtraLight</vt:lpstr>
      <vt:lpstr>Source Han Sans SC Normal</vt:lpstr>
      <vt:lpstr>宋体</vt:lpstr>
      <vt:lpstr>Apple Braille Outline 6 Dot</vt:lpstr>
      <vt:lpstr>Arial</vt:lpstr>
      <vt:lpstr>Calibri</vt:lpstr>
      <vt:lpstr>Gill Sans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Golfen Guo</cp:lastModifiedBy>
  <cp:revision>499</cp:revision>
  <dcterms:modified xsi:type="dcterms:W3CDTF">2015-11-09T15:04:58Z</dcterms:modified>
</cp:coreProperties>
</file>